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28" r:id="rId2"/>
    <p:sldId id="492" r:id="rId3"/>
    <p:sldId id="432" r:id="rId4"/>
    <p:sldId id="329" r:id="rId5"/>
    <p:sldId id="434" r:id="rId6"/>
    <p:sldId id="450" r:id="rId7"/>
    <p:sldId id="332" r:id="rId8"/>
    <p:sldId id="435" r:id="rId9"/>
    <p:sldId id="456" r:id="rId10"/>
    <p:sldId id="436" r:id="rId11"/>
    <p:sldId id="437" r:id="rId12"/>
    <p:sldId id="438" r:id="rId13"/>
    <p:sldId id="439" r:id="rId14"/>
    <p:sldId id="440" r:id="rId15"/>
    <p:sldId id="333" r:id="rId16"/>
    <p:sldId id="351" r:id="rId17"/>
    <p:sldId id="352" r:id="rId18"/>
    <p:sldId id="443" r:id="rId19"/>
    <p:sldId id="449" r:id="rId20"/>
    <p:sldId id="444" r:id="rId21"/>
    <p:sldId id="452" r:id="rId22"/>
    <p:sldId id="353" r:id="rId23"/>
    <p:sldId id="334" r:id="rId24"/>
    <p:sldId id="335" r:id="rId25"/>
    <p:sldId id="336" r:id="rId26"/>
    <p:sldId id="337" r:id="rId27"/>
    <p:sldId id="357" r:id="rId28"/>
    <p:sldId id="441" r:id="rId29"/>
    <p:sldId id="442" r:id="rId30"/>
    <p:sldId id="338" r:id="rId31"/>
    <p:sldId id="448" r:id="rId32"/>
    <p:sldId id="446" r:id="rId33"/>
    <p:sldId id="339" r:id="rId34"/>
    <p:sldId id="457" r:id="rId35"/>
    <p:sldId id="340" r:id="rId36"/>
    <p:sldId id="341" r:id="rId37"/>
    <p:sldId id="342" r:id="rId38"/>
    <p:sldId id="343" r:id="rId39"/>
    <p:sldId id="453" r:id="rId40"/>
    <p:sldId id="345" r:id="rId41"/>
    <p:sldId id="484" r:id="rId42"/>
    <p:sldId id="358" r:id="rId43"/>
    <p:sldId id="359" r:id="rId44"/>
    <p:sldId id="491" r:id="rId45"/>
    <p:sldId id="371" r:id="rId46"/>
    <p:sldId id="483" r:id="rId47"/>
    <p:sldId id="485" r:id="rId48"/>
    <p:sldId id="361" r:id="rId49"/>
    <p:sldId id="362" r:id="rId50"/>
    <p:sldId id="347" r:id="rId51"/>
    <p:sldId id="360" r:id="rId52"/>
    <p:sldId id="487" r:id="rId53"/>
    <p:sldId id="486" r:id="rId54"/>
    <p:sldId id="489" r:id="rId55"/>
    <p:sldId id="488" r:id="rId56"/>
    <p:sldId id="355" r:id="rId57"/>
    <p:sldId id="490" r:id="rId5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3384" y="-14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69ACA-981C-4EF4-BA83-75C80655A962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C42EC-B1DB-4FB7-9BDD-ED3CA9CE93F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94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2011B-3992-457A-AB65-7D3E7A5F2545}" type="datetimeFigureOut">
              <a:rPr lang="fr-FR" smtClean="0"/>
              <a:pPr/>
              <a:t>22/03/2013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4FD2C-52BE-4617-BBD8-A9A0086F40B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41.wmf"/><Relationship Id="rId3" Type="http://schemas.openxmlformats.org/officeDocument/2006/relationships/image" Target="../media/image43.png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40.wmf"/><Relationship Id="rId5" Type="http://schemas.openxmlformats.org/officeDocument/2006/relationships/image" Target="../media/image37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4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2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2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7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5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1520" y="1268760"/>
            <a:ext cx="87849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 err="1" smtClean="0"/>
              <a:t>Chap</a:t>
            </a:r>
            <a:r>
              <a:rPr lang="fr-FR" sz="6600" dirty="0" smtClean="0"/>
              <a:t> V</a:t>
            </a:r>
          </a:p>
          <a:p>
            <a:pPr algn="ctr"/>
            <a:r>
              <a:rPr lang="fr-FR" sz="6600" dirty="0" smtClean="0"/>
              <a:t>Moteur asynchrone triphasé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513)Production d’un champ tournant par un courant sinusoïdal triphasé </a:t>
            </a:r>
            <a:endParaRPr lang="fr-FR" dirty="0"/>
          </a:p>
        </p:txBody>
      </p:sp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419649">
            <a:off x="138916" y="2300315"/>
            <a:ext cx="3742853" cy="389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8930" name="Picture 2"/>
          <p:cNvPicPr>
            <a:picLocks noChangeAspect="1" noChangeArrowheads="1"/>
          </p:cNvPicPr>
          <p:nvPr/>
        </p:nvPicPr>
        <p:blipFill>
          <a:blip r:embed="rId3" cstate="print"/>
          <a:srcRect l="9596" r="8522" b="2677"/>
          <a:stretch>
            <a:fillRect/>
          </a:stretch>
        </p:blipFill>
        <p:spPr bwMode="auto">
          <a:xfrm>
            <a:off x="4427984" y="1988840"/>
            <a:ext cx="424192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èche droite 5"/>
          <p:cNvSpPr/>
          <p:nvPr/>
        </p:nvSpPr>
        <p:spPr>
          <a:xfrm>
            <a:off x="4211960" y="4077072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60" y="420417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596930" y="306896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17660" y="537322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/>
          <p:cNvGrpSpPr/>
          <p:nvPr/>
        </p:nvGrpSpPr>
        <p:grpSpPr>
          <a:xfrm>
            <a:off x="5220072" y="2504644"/>
            <a:ext cx="2880320" cy="3372628"/>
            <a:chOff x="5220072" y="2504644"/>
            <a:chExt cx="2880320" cy="3372628"/>
          </a:xfrm>
        </p:grpSpPr>
        <p:cxnSp>
          <p:nvCxnSpPr>
            <p:cNvPr id="10" name="Connecteur droit 9"/>
            <p:cNvCxnSpPr/>
            <p:nvPr/>
          </p:nvCxnSpPr>
          <p:spPr>
            <a:xfrm>
              <a:off x="5292080" y="3284984"/>
              <a:ext cx="2736304" cy="172819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 flipH="1">
              <a:off x="5220072" y="3356992"/>
              <a:ext cx="2880320" cy="150462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flipH="1">
              <a:off x="6532118" y="2504644"/>
              <a:ext cx="162000" cy="337262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necteur droit avec flèche 16"/>
          <p:cNvCxnSpPr/>
          <p:nvPr/>
        </p:nvCxnSpPr>
        <p:spPr>
          <a:xfrm flipH="1">
            <a:off x="6228184" y="3501008"/>
            <a:ext cx="439999" cy="648072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6228184" y="4102472"/>
            <a:ext cx="360040" cy="648072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6635930" y="4128429"/>
            <a:ext cx="360040" cy="64807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H="1">
            <a:off x="6182316" y="4137860"/>
            <a:ext cx="439999" cy="64807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513)Production d’un champ tournant par un courant sinusoïdal triphasé </a:t>
            </a:r>
            <a:endParaRPr lang="fr-FR" dirty="0"/>
          </a:p>
        </p:txBody>
      </p:sp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419649">
            <a:off x="138916" y="2300315"/>
            <a:ext cx="3742853" cy="389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èche droite 5"/>
          <p:cNvSpPr/>
          <p:nvPr/>
        </p:nvSpPr>
        <p:spPr>
          <a:xfrm>
            <a:off x="4211960" y="4077072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09954" name="Picture 2"/>
          <p:cNvPicPr>
            <a:picLocks noChangeAspect="1" noChangeArrowheads="1"/>
          </p:cNvPicPr>
          <p:nvPr/>
        </p:nvPicPr>
        <p:blipFill>
          <a:blip r:embed="rId3" cstate="print"/>
          <a:srcRect l="4182" t="3591" b="5512"/>
          <a:stretch>
            <a:fillRect/>
          </a:stretch>
        </p:blipFill>
        <p:spPr bwMode="auto">
          <a:xfrm>
            <a:off x="4860032" y="1988840"/>
            <a:ext cx="3973565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llipse 6"/>
          <p:cNvSpPr/>
          <p:nvPr/>
        </p:nvSpPr>
        <p:spPr>
          <a:xfrm>
            <a:off x="756726" y="348591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779805" y="551724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/>
          <p:cNvGrpSpPr/>
          <p:nvPr/>
        </p:nvGrpSpPr>
        <p:grpSpPr>
          <a:xfrm>
            <a:off x="5361577" y="2349782"/>
            <a:ext cx="2880320" cy="3527490"/>
            <a:chOff x="5361577" y="2349782"/>
            <a:chExt cx="2880320" cy="3527490"/>
          </a:xfrm>
        </p:grpSpPr>
        <p:cxnSp>
          <p:nvCxnSpPr>
            <p:cNvPr id="10" name="Connecteur droit 9"/>
            <p:cNvCxnSpPr/>
            <p:nvPr/>
          </p:nvCxnSpPr>
          <p:spPr>
            <a:xfrm>
              <a:off x="5499420" y="3204519"/>
              <a:ext cx="2736304" cy="172819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 flipH="1">
              <a:off x="5361577" y="3342362"/>
              <a:ext cx="2880320" cy="150462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flipH="1">
              <a:off x="6804248" y="2349782"/>
              <a:ext cx="103318" cy="352749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cteur droit avec flèche 18"/>
          <p:cNvCxnSpPr/>
          <p:nvPr/>
        </p:nvCxnSpPr>
        <p:spPr>
          <a:xfrm flipH="1">
            <a:off x="6660232" y="3555844"/>
            <a:ext cx="504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6361782" y="4070722"/>
            <a:ext cx="50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-7500000" flipH="1">
            <a:off x="6762447" y="4270798"/>
            <a:ext cx="5040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-7500000" flipH="1">
            <a:off x="6567756" y="3760393"/>
            <a:ext cx="5040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6471766" y="4077072"/>
            <a:ext cx="396000" cy="64807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>
            <a:off x="6547966" y="3954264"/>
            <a:ext cx="396000" cy="648072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513)Production d’un champ tournant par un courant sinusoïdal triphasé </a:t>
            </a:r>
            <a:endParaRPr lang="fr-FR" dirty="0"/>
          </a:p>
        </p:txBody>
      </p:sp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419649">
            <a:off x="138916" y="2300315"/>
            <a:ext cx="3742853" cy="389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èche droite 5"/>
          <p:cNvSpPr/>
          <p:nvPr/>
        </p:nvSpPr>
        <p:spPr>
          <a:xfrm>
            <a:off x="4211960" y="4077072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0978" name="Picture 2"/>
          <p:cNvPicPr>
            <a:picLocks noChangeAspect="1" noChangeArrowheads="1"/>
          </p:cNvPicPr>
          <p:nvPr/>
        </p:nvPicPr>
        <p:blipFill>
          <a:blip r:embed="rId3" cstate="print"/>
          <a:srcRect l="11645" t="7433" r="3571"/>
          <a:stretch>
            <a:fillRect/>
          </a:stretch>
        </p:blipFill>
        <p:spPr bwMode="auto">
          <a:xfrm>
            <a:off x="4788024" y="2060848"/>
            <a:ext cx="4008969" cy="452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llipse 6"/>
          <p:cNvSpPr/>
          <p:nvPr/>
        </p:nvSpPr>
        <p:spPr>
          <a:xfrm>
            <a:off x="955365" y="530121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28860" y="307506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928860" y="420532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513)Production d’un champ tournant par un courant sinusoïdal triphasé </a:t>
            </a:r>
            <a:endParaRPr lang="fr-FR" dirty="0"/>
          </a:p>
        </p:txBody>
      </p:sp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419649">
            <a:off x="138916" y="2300315"/>
            <a:ext cx="3742853" cy="389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lèche droite 5"/>
          <p:cNvSpPr/>
          <p:nvPr/>
        </p:nvSpPr>
        <p:spPr>
          <a:xfrm>
            <a:off x="4211960" y="4077072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002" name="Picture 2"/>
          <p:cNvPicPr>
            <a:picLocks noChangeAspect="1" noChangeArrowheads="1"/>
          </p:cNvPicPr>
          <p:nvPr/>
        </p:nvPicPr>
        <p:blipFill>
          <a:blip r:embed="rId3" cstate="print"/>
          <a:srcRect l="5784" t="4382" r="7941" b="2661"/>
          <a:stretch>
            <a:fillRect/>
          </a:stretch>
        </p:blipFill>
        <p:spPr bwMode="auto">
          <a:xfrm>
            <a:off x="5148064" y="2132856"/>
            <a:ext cx="3644487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>
          <a:xfrm>
            <a:off x="1129710" y="483373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102136" y="288608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513)Production d’un champ tournant par un courant sinusoïdal triphasé </a:t>
            </a:r>
            <a:endParaRPr lang="fr-F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9596" r="8522" b="2677"/>
          <a:stretch>
            <a:fillRect/>
          </a:stretch>
        </p:blipFill>
        <p:spPr bwMode="auto">
          <a:xfrm>
            <a:off x="0" y="2420888"/>
            <a:ext cx="215462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4182" t="3591" b="5512"/>
          <a:stretch>
            <a:fillRect/>
          </a:stretch>
        </p:blipFill>
        <p:spPr bwMode="auto">
          <a:xfrm>
            <a:off x="2339752" y="2420888"/>
            <a:ext cx="2162281" cy="24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l="11645" t="7433" r="3571"/>
          <a:stretch>
            <a:fillRect/>
          </a:stretch>
        </p:blipFill>
        <p:spPr bwMode="auto">
          <a:xfrm>
            <a:off x="4572000" y="2420888"/>
            <a:ext cx="2224230" cy="251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 l="5784" t="4382" r="7941" b="2661"/>
          <a:stretch>
            <a:fillRect/>
          </a:stretch>
        </p:blipFill>
        <p:spPr bwMode="auto">
          <a:xfrm>
            <a:off x="6804248" y="2492896"/>
            <a:ext cx="217493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0" y="5085184"/>
            <a:ext cx="9324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ym typeface="Symbol"/>
              </a:rPr>
              <a:t> </a:t>
            </a:r>
            <a:r>
              <a:rPr lang="fr-FR" sz="2000" dirty="0" smtClean="0"/>
              <a:t>1/12 de tour pour une durée de T/12</a:t>
            </a:r>
          </a:p>
          <a:p>
            <a:pPr algn="ctr"/>
            <a:endParaRPr lang="fr-FR" sz="2000" dirty="0" smtClean="0">
              <a:sym typeface="Symbol"/>
            </a:endParaRPr>
          </a:p>
          <a:p>
            <a:pPr>
              <a:buFont typeface="Symbol"/>
              <a:buChar char="Þ"/>
            </a:pPr>
            <a:r>
              <a:rPr lang="fr-FR" sz="2000" dirty="0" smtClean="0">
                <a:sym typeface="Symbol"/>
              </a:rPr>
              <a:t> Le champ crée par le STATOR tourne à la même fréquence que les courants triphasés </a:t>
            </a:r>
          </a:p>
          <a:p>
            <a:pPr algn="ctr"/>
            <a:r>
              <a:rPr lang="fr-FR" sz="2000" dirty="0" smtClean="0">
                <a:sym typeface="Symbol"/>
              </a:rPr>
              <a:t>= fréquence de synchronisme</a:t>
            </a:r>
            <a:endParaRPr lang="fr-FR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521)Généralités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148064" y="2060848"/>
            <a:ext cx="30243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</a:t>
            </a:r>
            <a:r>
              <a:rPr lang="fr-FR" sz="2800" baseline="-25000" dirty="0" smtClean="0"/>
              <a:t>u</a:t>
            </a:r>
            <a:r>
              <a:rPr lang="fr-FR" sz="2800" dirty="0" smtClean="0"/>
              <a:t> = 7,6 KW</a:t>
            </a:r>
          </a:p>
          <a:p>
            <a:pPr algn="ctr"/>
            <a:r>
              <a:rPr lang="fr-FR" sz="2800" dirty="0" smtClean="0"/>
              <a:t>Masse = 67 Kg</a:t>
            </a:r>
          </a:p>
          <a:p>
            <a:pPr algn="ctr"/>
            <a:r>
              <a:rPr lang="fr-FR" sz="2800" dirty="0" smtClean="0"/>
              <a:t>Longueur = 64 cm</a:t>
            </a:r>
          </a:p>
          <a:p>
            <a:pPr algn="ctr"/>
            <a:r>
              <a:rPr lang="fr-FR" sz="2800" dirty="0" smtClean="0"/>
              <a:t>Diamètre = 31 cm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1043608" y="5639477"/>
            <a:ext cx="144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Arbre moteur</a:t>
            </a:r>
            <a:endParaRPr lang="fr-FR" sz="2800" dirty="0"/>
          </a:p>
        </p:txBody>
      </p:sp>
      <p:pic>
        <p:nvPicPr>
          <p:cNvPr id="174083" name="Picture 3" descr="F:\moteurasync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28" y="2251333"/>
            <a:ext cx="3654772" cy="2827639"/>
          </a:xfrm>
          <a:prstGeom prst="rect">
            <a:avLst/>
          </a:prstGeom>
          <a:noFill/>
        </p:spPr>
      </p:pic>
      <p:cxnSp>
        <p:nvCxnSpPr>
          <p:cNvPr id="6" name="Connecteur droit avec flèche 5"/>
          <p:cNvCxnSpPr/>
          <p:nvPr/>
        </p:nvCxnSpPr>
        <p:spPr>
          <a:xfrm flipH="1" flipV="1">
            <a:off x="1115616" y="3915053"/>
            <a:ext cx="648072" cy="172819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2411760" y="4059069"/>
            <a:ext cx="648072" cy="172819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915816" y="5643245"/>
            <a:ext cx="201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Plaque signalétique</a:t>
            </a:r>
            <a:endParaRPr lang="fr-FR" sz="2800" dirty="0"/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6372200" y="4365104"/>
          <a:ext cx="1328738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49" name="Équation" r:id="rId4" imgW="444240" imgH="431640" progId="Equation.3">
                  <p:embed/>
                </p:oleObj>
              </mc:Choice>
              <mc:Fallback>
                <p:oleObj name="Équation" r:id="rId4" imgW="444240" imgH="431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4365104"/>
                        <a:ext cx="1328738" cy="13922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9512" y="980728"/>
            <a:ext cx="1836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Boîte à bornes</a:t>
            </a:r>
            <a:endParaRPr lang="fr-FR" sz="2800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1259632" y="1844824"/>
            <a:ext cx="648072" cy="50405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521)Généralités</a:t>
            </a:r>
            <a:endParaRPr lang="fr-FR" dirty="0"/>
          </a:p>
        </p:txBody>
      </p:sp>
      <p:pic>
        <p:nvPicPr>
          <p:cNvPr id="175106" name="Picture 2" descr="F:\motasynchrecl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29" y="1700808"/>
            <a:ext cx="8728243" cy="460851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292080" y="5445224"/>
            <a:ext cx="7200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563888" y="5705960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>
            <a:off x="2915816" y="3216744"/>
            <a:ext cx="8640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195736" y="3744328"/>
            <a:ext cx="9361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2339752" y="6309320"/>
            <a:ext cx="9361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5868144" y="2132856"/>
            <a:ext cx="9361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094048" y="5085184"/>
            <a:ext cx="9361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7524328" y="5229200"/>
            <a:ext cx="9361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3707904" y="2060848"/>
            <a:ext cx="9361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521)Généralités</a:t>
            </a:r>
            <a:endParaRPr lang="fr-FR" dirty="0"/>
          </a:p>
        </p:txBody>
      </p:sp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2" cstate="print"/>
          <a:srcRect l="24351" t="28547" r="49638" b="22235"/>
          <a:stretch>
            <a:fillRect/>
          </a:stretch>
        </p:blipFill>
        <p:spPr bwMode="auto">
          <a:xfrm>
            <a:off x="251520" y="1700808"/>
            <a:ext cx="4464496" cy="474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>
            <a:off x="5508104" y="1916832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Stator bobiné</a:t>
            </a:r>
            <a:endParaRPr lang="fr-FR" sz="32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436096" y="2780928"/>
            <a:ext cx="34563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800" dirty="0" smtClean="0"/>
              <a:t> </a:t>
            </a:r>
            <a:r>
              <a:rPr lang="fr-FR" sz="2800" dirty="0" smtClean="0">
                <a:solidFill>
                  <a:srgbClr val="FF0000"/>
                </a:solidFill>
              </a:rPr>
              <a:t>Inducteur</a:t>
            </a:r>
            <a:r>
              <a:rPr lang="fr-FR" sz="2800" dirty="0" smtClean="0"/>
              <a:t> du champ tournant</a:t>
            </a:r>
          </a:p>
          <a:p>
            <a:pPr>
              <a:buFontTx/>
              <a:buChar char="-"/>
            </a:pPr>
            <a:r>
              <a:rPr lang="fr-FR" sz="2800" dirty="0" smtClean="0"/>
              <a:t> Vitesse  = f (</a:t>
            </a:r>
            <a:r>
              <a:rPr lang="fr-FR" sz="2800" dirty="0" err="1" smtClean="0"/>
              <a:t>nbre</a:t>
            </a:r>
            <a:r>
              <a:rPr lang="fr-FR" sz="2800" dirty="0" smtClean="0"/>
              <a:t> de pôles magnétiques)</a:t>
            </a:r>
            <a:endParaRPr lang="fr-FR" sz="2800" dirty="0"/>
          </a:p>
        </p:txBody>
      </p:sp>
      <p:pic>
        <p:nvPicPr>
          <p:cNvPr id="450562" name="Picture 2" descr="http://www.energieplus-lesite.be/fileadmin/resources/04_technique/12_ascenseur/images/statorasynchro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4797152"/>
            <a:ext cx="2457450" cy="18478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251520" y="-53144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521)Généralités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2483768" y="1556792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Plaque signalétique</a:t>
            </a:r>
            <a:endParaRPr lang="fr-FR" sz="3200" dirty="0"/>
          </a:p>
        </p:txBody>
      </p:sp>
      <p:pic>
        <p:nvPicPr>
          <p:cNvPr id="566274" name="Picture 2"/>
          <p:cNvPicPr>
            <a:picLocks noChangeAspect="1" noChangeArrowheads="1"/>
          </p:cNvPicPr>
          <p:nvPr/>
        </p:nvPicPr>
        <p:blipFill>
          <a:blip r:embed="rId2" cstate="print"/>
          <a:srcRect l="9414" t="9195" r="8995"/>
          <a:stretch>
            <a:fillRect/>
          </a:stretch>
        </p:blipFill>
        <p:spPr bwMode="auto">
          <a:xfrm rot="5400000">
            <a:off x="2447763" y="1160749"/>
            <a:ext cx="3744418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ZoneTexte 18"/>
          <p:cNvSpPr txBox="1"/>
          <p:nvPr/>
        </p:nvSpPr>
        <p:spPr>
          <a:xfrm>
            <a:off x="1331640" y="6093296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Valeurs nominales  </a:t>
            </a:r>
            <a:r>
              <a:rPr lang="fr-FR" sz="2400" dirty="0" smtClean="0">
                <a:sym typeface="Symbol"/>
              </a:rPr>
              <a:t> </a:t>
            </a:r>
            <a:r>
              <a:rPr lang="fr-FR" sz="2400" dirty="0" smtClean="0"/>
              <a:t>en fonctionnement normal</a:t>
            </a:r>
            <a:endParaRPr lang="fr-FR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251520" y="-53144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521)Généralités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2483768" y="1556792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Plaque signalétique</a:t>
            </a:r>
            <a:endParaRPr lang="fr-FR" sz="3200" dirty="0"/>
          </a:p>
        </p:txBody>
      </p:sp>
      <p:sp>
        <p:nvSpPr>
          <p:cNvPr id="19" name="ZoneTexte 18"/>
          <p:cNvSpPr txBox="1"/>
          <p:nvPr/>
        </p:nvSpPr>
        <p:spPr>
          <a:xfrm>
            <a:off x="1331640" y="6093296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Valeurs nominales  </a:t>
            </a:r>
            <a:r>
              <a:rPr lang="fr-FR" sz="2400" dirty="0" smtClean="0">
                <a:sym typeface="Symbol"/>
              </a:rPr>
              <a:t> </a:t>
            </a:r>
            <a:r>
              <a:rPr lang="fr-FR" sz="2400" dirty="0" smtClean="0"/>
              <a:t>en fonctionnement normal</a:t>
            </a:r>
            <a:endParaRPr lang="fr-FR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564904"/>
            <a:ext cx="4806082" cy="315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74" y="632314"/>
            <a:ext cx="8928992" cy="6225686"/>
          </a:xfrm>
        </p:spPr>
        <p:txBody>
          <a:bodyPr>
            <a:noAutofit/>
          </a:bodyPr>
          <a:lstStyle/>
          <a:p>
            <a:r>
              <a:rPr lang="fr-FR" sz="1600" dirty="0" smtClean="0"/>
              <a:t>Décrire dans le détail l’expérience de principe à la base de la production d’une champ tournant par un aimant permanent</a:t>
            </a:r>
          </a:p>
          <a:p>
            <a:r>
              <a:rPr lang="fr-FR" sz="1600" dirty="0" smtClean="0"/>
              <a:t>Expliquer l’entraînement d’un disque en Al en évoquant l’effet dû aux courants induits</a:t>
            </a:r>
          </a:p>
          <a:p>
            <a:r>
              <a:rPr lang="fr-FR" sz="1600" dirty="0" smtClean="0"/>
              <a:t>Expliquer la différence entre synchronisme et asynchronisme dans ce cas de figure</a:t>
            </a:r>
          </a:p>
          <a:p>
            <a:r>
              <a:rPr lang="fr-FR" sz="1600" dirty="0" smtClean="0"/>
              <a:t>Expliquer la production d’un champ tournant par un courant alternatif sinusoïdal monophasé et donner ses caractéristiques </a:t>
            </a:r>
          </a:p>
          <a:p>
            <a:r>
              <a:rPr lang="fr-FR" sz="1600" dirty="0" smtClean="0"/>
              <a:t>Expliquer la production d’un champ tournant par un courant alternatif sinusoïdal triphasé et donner ses caractéristiques</a:t>
            </a:r>
          </a:p>
          <a:p>
            <a:r>
              <a:rPr lang="fr-FR" sz="1600" dirty="0" smtClean="0"/>
              <a:t>Décrire la constitution d’un moteur asynchrone triphasé  (MAST)</a:t>
            </a:r>
          </a:p>
          <a:p>
            <a:r>
              <a:rPr lang="fr-FR" sz="1600" dirty="0" smtClean="0"/>
              <a:t>Expliquer son principe de fonctionnement </a:t>
            </a:r>
          </a:p>
          <a:p>
            <a:r>
              <a:rPr lang="fr-FR" sz="1600" dirty="0" smtClean="0"/>
              <a:t>Décrire les caractéristiques du stator</a:t>
            </a:r>
          </a:p>
          <a:p>
            <a:r>
              <a:rPr lang="fr-FR" sz="1600" dirty="0" smtClean="0"/>
              <a:t>Exploiter la plaque signalétique du moteur (nature du couplage (triangle ou étoile) des bobines du stator en fonction du réseau électrique à disposition)</a:t>
            </a:r>
          </a:p>
          <a:p>
            <a:r>
              <a:rPr lang="fr-FR" sz="1600" dirty="0" smtClean="0"/>
              <a:t>Décrire les caractéristiques du rotor</a:t>
            </a:r>
          </a:p>
          <a:p>
            <a:r>
              <a:rPr lang="fr-FR" sz="1600" dirty="0" smtClean="0"/>
              <a:t>Citer et appliquer les formules associées aux caractéristiques du MAST (vitesses, glissement, couple moteur)</a:t>
            </a:r>
          </a:p>
          <a:p>
            <a:r>
              <a:rPr lang="fr-FR" sz="1600" dirty="0" smtClean="0"/>
              <a:t>Réaliser un bilan de puissance relatif au </a:t>
            </a:r>
            <a:r>
              <a:rPr lang="fr-FR" sz="1600" smtClean="0"/>
              <a:t>fonctionnement du MAST </a:t>
            </a:r>
            <a:r>
              <a:rPr lang="fr-FR" sz="1600" dirty="0" smtClean="0"/>
              <a:t>et calculer son rendement</a:t>
            </a:r>
          </a:p>
          <a:p>
            <a:r>
              <a:rPr lang="fr-FR" sz="1600" dirty="0" smtClean="0"/>
              <a:t>Citer et appliquer  les formules associées</a:t>
            </a:r>
          </a:p>
          <a:p>
            <a:r>
              <a:rPr lang="fr-FR" sz="1600" dirty="0" smtClean="0"/>
              <a:t>Distinguer le fonctionnement du MAST à vide et en charge </a:t>
            </a:r>
          </a:p>
          <a:p>
            <a:r>
              <a:rPr lang="fr-FR" sz="1600" dirty="0" smtClean="0"/>
              <a:t>Citer et expliquer le principe du démarrage étoile triangle</a:t>
            </a:r>
          </a:p>
          <a:p>
            <a:r>
              <a:rPr lang="fr-FR" sz="1600" dirty="0" smtClean="0"/>
              <a:t>Citer les moyens de protection des MAST</a:t>
            </a:r>
          </a:p>
        </p:txBody>
      </p:sp>
    </p:spTree>
    <p:extLst>
      <p:ext uri="{BB962C8B-B14F-4D97-AF65-F5344CB8AC3E}">
        <p14:creationId xmlns:p14="http://schemas.microsoft.com/office/powerpoint/2010/main" val="2135976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l="41879" t="22438" r="17516" b="35234"/>
          <a:stretch>
            <a:fillRect/>
          </a:stretch>
        </p:blipFill>
        <p:spPr bwMode="auto">
          <a:xfrm>
            <a:off x="395536" y="2636912"/>
            <a:ext cx="4752528" cy="371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7180" t="24407" r="58121" b="39172"/>
          <a:stretch>
            <a:fillRect/>
          </a:stretch>
        </p:blipFill>
        <p:spPr bwMode="auto">
          <a:xfrm>
            <a:off x="5364088" y="2996952"/>
            <a:ext cx="338437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Connecteur droit avec flèche 7"/>
          <p:cNvCxnSpPr/>
          <p:nvPr/>
        </p:nvCxnSpPr>
        <p:spPr>
          <a:xfrm flipH="1" flipV="1">
            <a:off x="2195736" y="4797152"/>
            <a:ext cx="4176464" cy="15121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444208" y="5805264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Barrettes disposées selon un couplage étoile (pt commun)  </a:t>
            </a:r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2483768" y="4509120"/>
            <a:ext cx="864096" cy="72008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251520" y="-315416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521)Généralités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21920" y="1700808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Plaque à bornes (intérieur boîte à bornes)</a:t>
            </a:r>
            <a:endParaRPr lang="fr-FR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Mollier_502 1.jpe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 l="6451" t="58980" r="9689" b="24268"/>
          <a:stretch>
            <a:fillRect/>
          </a:stretch>
        </p:blipFill>
        <p:spPr bwMode="auto">
          <a:xfrm>
            <a:off x="407057" y="59250"/>
            <a:ext cx="8125383" cy="2232248"/>
          </a:xfrm>
          <a:prstGeom prst="rect">
            <a:avLst/>
          </a:prstGeom>
          <a:noFill/>
        </p:spPr>
      </p:pic>
      <p:pic>
        <p:nvPicPr>
          <p:cNvPr id="5" name="Picture 2" descr="F:\Mollier_502 1.jpe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 l="47920" t="80423" r="17061" b="8186"/>
          <a:stretch>
            <a:fillRect/>
          </a:stretch>
        </p:blipFill>
        <p:spPr bwMode="auto">
          <a:xfrm>
            <a:off x="827584" y="2916692"/>
            <a:ext cx="3541099" cy="1584176"/>
          </a:xfrm>
          <a:prstGeom prst="rect">
            <a:avLst/>
          </a:prstGeom>
          <a:noFill/>
        </p:spPr>
      </p:pic>
      <p:pic>
        <p:nvPicPr>
          <p:cNvPr id="6" name="Picture 2" descr="F:\Mollier_502 1.jpe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 l="10137" t="80423" r="56687" b="9222"/>
          <a:stretch>
            <a:fillRect/>
          </a:stretch>
        </p:blipFill>
        <p:spPr bwMode="auto">
          <a:xfrm>
            <a:off x="4932040" y="2916692"/>
            <a:ext cx="3354726" cy="1440160"/>
          </a:xfrm>
          <a:prstGeom prst="rect">
            <a:avLst/>
          </a:prstGeom>
          <a:noFill/>
        </p:spPr>
      </p:pic>
      <p:sp>
        <p:nvSpPr>
          <p:cNvPr id="7" name="Double flèche verticale 6"/>
          <p:cNvSpPr/>
          <p:nvPr/>
        </p:nvSpPr>
        <p:spPr>
          <a:xfrm>
            <a:off x="2483768" y="2361384"/>
            <a:ext cx="216024" cy="506178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Double flèche verticale 7"/>
          <p:cNvSpPr/>
          <p:nvPr/>
        </p:nvSpPr>
        <p:spPr>
          <a:xfrm>
            <a:off x="6444208" y="2289376"/>
            <a:ext cx="216024" cy="506178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475656" y="1931458"/>
            <a:ext cx="936104" cy="6480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660232" y="230312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Pour un réseau  132/230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792052" y="229323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Pour un réseau 230/400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605476" y="5474102"/>
            <a:ext cx="10598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U = 230V</a:t>
            </a:r>
            <a:endParaRPr lang="fr-FR" dirty="0"/>
          </a:p>
        </p:txBody>
      </p:sp>
      <p:grpSp>
        <p:nvGrpSpPr>
          <p:cNvPr id="2" name="Groupe 22"/>
          <p:cNvGrpSpPr/>
          <p:nvPr/>
        </p:nvGrpSpPr>
        <p:grpSpPr>
          <a:xfrm>
            <a:off x="1150120" y="2507522"/>
            <a:ext cx="360040" cy="374958"/>
            <a:chOff x="467544" y="2910026"/>
            <a:chExt cx="360040" cy="374958"/>
          </a:xfrm>
        </p:grpSpPr>
        <p:sp>
          <p:nvSpPr>
            <p:cNvPr id="22" name="Ellipse 21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a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23"/>
          <p:cNvGrpSpPr/>
          <p:nvPr/>
        </p:nvGrpSpPr>
        <p:grpSpPr>
          <a:xfrm>
            <a:off x="4191708" y="3098212"/>
            <a:ext cx="360040" cy="374958"/>
            <a:chOff x="467544" y="2910026"/>
            <a:chExt cx="360040" cy="374958"/>
          </a:xfrm>
        </p:grpSpPr>
        <p:sp>
          <p:nvSpPr>
            <p:cNvPr id="25" name="Ellipse 24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a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Connecteur droit avec flèche 31"/>
          <p:cNvCxnSpPr/>
          <p:nvPr/>
        </p:nvCxnSpPr>
        <p:spPr>
          <a:xfrm flipH="1">
            <a:off x="3923928" y="3420748"/>
            <a:ext cx="288032" cy="21602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4488366" y="2420888"/>
            <a:ext cx="0" cy="417646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e 34"/>
          <p:cNvGrpSpPr/>
          <p:nvPr/>
        </p:nvGrpSpPr>
        <p:grpSpPr>
          <a:xfrm>
            <a:off x="5220072" y="1211378"/>
            <a:ext cx="360040" cy="374958"/>
            <a:chOff x="467544" y="2910026"/>
            <a:chExt cx="360040" cy="374958"/>
          </a:xfrm>
        </p:grpSpPr>
        <p:sp>
          <p:nvSpPr>
            <p:cNvPr id="36" name="Ellipse 35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A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9" name="Connecteur droit avec flèche 38"/>
          <p:cNvCxnSpPr/>
          <p:nvPr/>
        </p:nvCxnSpPr>
        <p:spPr>
          <a:xfrm>
            <a:off x="5508104" y="1571418"/>
            <a:ext cx="144016" cy="2160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48"/>
          <p:cNvGrpSpPr/>
          <p:nvPr/>
        </p:nvGrpSpPr>
        <p:grpSpPr>
          <a:xfrm>
            <a:off x="7345808" y="1194126"/>
            <a:ext cx="360040" cy="374958"/>
            <a:chOff x="467544" y="2910026"/>
            <a:chExt cx="360040" cy="374958"/>
          </a:xfrm>
        </p:grpSpPr>
        <p:sp>
          <p:nvSpPr>
            <p:cNvPr id="50" name="Ellipse 49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C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9" name="Connecteur droit avec flèche 58"/>
          <p:cNvCxnSpPr/>
          <p:nvPr/>
        </p:nvCxnSpPr>
        <p:spPr>
          <a:xfrm flipH="1">
            <a:off x="6910760" y="1487784"/>
            <a:ext cx="432048" cy="28803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6254848" y="5998742"/>
            <a:ext cx="72008" cy="30937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45"/>
          <p:cNvGrpSpPr/>
          <p:nvPr/>
        </p:nvGrpSpPr>
        <p:grpSpPr>
          <a:xfrm>
            <a:off x="7628920" y="6064047"/>
            <a:ext cx="360040" cy="374958"/>
            <a:chOff x="467544" y="2910026"/>
            <a:chExt cx="360040" cy="374958"/>
          </a:xfrm>
        </p:grpSpPr>
        <p:sp>
          <p:nvSpPr>
            <p:cNvPr id="47" name="Ellipse 46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C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Connecteur droit avec flèche 53"/>
          <p:cNvCxnSpPr/>
          <p:nvPr/>
        </p:nvCxnSpPr>
        <p:spPr>
          <a:xfrm flipH="1" flipV="1">
            <a:off x="6382726" y="6059885"/>
            <a:ext cx="72008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65"/>
          <p:cNvGrpSpPr/>
          <p:nvPr/>
        </p:nvGrpSpPr>
        <p:grpSpPr>
          <a:xfrm>
            <a:off x="5796136" y="2190612"/>
            <a:ext cx="360040" cy="374958"/>
            <a:chOff x="467544" y="2910026"/>
            <a:chExt cx="360040" cy="374958"/>
          </a:xfrm>
        </p:grpSpPr>
        <p:sp>
          <p:nvSpPr>
            <p:cNvPr id="67" name="Ellipse 66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B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9" name="Connecteur droit avec flèche 68"/>
          <p:cNvCxnSpPr/>
          <p:nvPr/>
        </p:nvCxnSpPr>
        <p:spPr>
          <a:xfrm flipV="1">
            <a:off x="6084168" y="1931458"/>
            <a:ext cx="216024" cy="2880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Double flèche verticale 70"/>
          <p:cNvSpPr/>
          <p:nvPr/>
        </p:nvSpPr>
        <p:spPr>
          <a:xfrm>
            <a:off x="2339752" y="4293096"/>
            <a:ext cx="108012" cy="392291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2" name="Groupe 34"/>
          <p:cNvGrpSpPr/>
          <p:nvPr/>
        </p:nvGrpSpPr>
        <p:grpSpPr>
          <a:xfrm>
            <a:off x="5126798" y="347214"/>
            <a:ext cx="360040" cy="374958"/>
            <a:chOff x="467544" y="2910026"/>
            <a:chExt cx="360040" cy="374958"/>
          </a:xfrm>
        </p:grpSpPr>
        <p:sp>
          <p:nvSpPr>
            <p:cNvPr id="53" name="Ellipse 52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A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e 48"/>
          <p:cNvGrpSpPr/>
          <p:nvPr/>
        </p:nvGrpSpPr>
        <p:grpSpPr>
          <a:xfrm>
            <a:off x="7115420" y="481518"/>
            <a:ext cx="360040" cy="374958"/>
            <a:chOff x="467544" y="2910026"/>
            <a:chExt cx="360040" cy="374958"/>
          </a:xfrm>
        </p:grpSpPr>
        <p:sp>
          <p:nvSpPr>
            <p:cNvPr id="57" name="Ellipse 56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C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e 65"/>
          <p:cNvGrpSpPr/>
          <p:nvPr/>
        </p:nvGrpSpPr>
        <p:grpSpPr>
          <a:xfrm>
            <a:off x="6012334" y="162528"/>
            <a:ext cx="360040" cy="374958"/>
            <a:chOff x="467544" y="2910026"/>
            <a:chExt cx="360040" cy="374958"/>
          </a:xfrm>
        </p:grpSpPr>
        <p:sp>
          <p:nvSpPr>
            <p:cNvPr id="61" name="Ellipse 60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B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Connecteur droit avec flèche 65"/>
          <p:cNvCxnSpPr/>
          <p:nvPr/>
        </p:nvCxnSpPr>
        <p:spPr>
          <a:xfrm>
            <a:off x="5486838" y="676456"/>
            <a:ext cx="165282" cy="7705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6192354" y="542152"/>
            <a:ext cx="38253" cy="23989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H="1">
            <a:off x="6921329" y="724891"/>
            <a:ext cx="165282" cy="7705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e 73"/>
          <p:cNvGrpSpPr/>
          <p:nvPr/>
        </p:nvGrpSpPr>
        <p:grpSpPr>
          <a:xfrm>
            <a:off x="5148064" y="4725144"/>
            <a:ext cx="2461806" cy="2017713"/>
            <a:chOff x="5231219" y="2419350"/>
            <a:chExt cx="2461806" cy="2017713"/>
          </a:xfrm>
        </p:grpSpPr>
        <p:pic>
          <p:nvPicPr>
            <p:cNvPr id="7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71"/>
            <a:stretch/>
          </p:blipFill>
          <p:spPr bwMode="auto">
            <a:xfrm flipH="1">
              <a:off x="5231219" y="2419350"/>
              <a:ext cx="2461806" cy="2017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6" name="Rectangle 75"/>
            <p:cNvSpPr/>
            <p:nvPr/>
          </p:nvSpPr>
          <p:spPr>
            <a:xfrm>
              <a:off x="5364088" y="2852936"/>
              <a:ext cx="936104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243919" y="2636912"/>
              <a:ext cx="636925" cy="144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ZoneTexte 77"/>
            <p:cNvSpPr txBox="1"/>
            <p:nvPr/>
          </p:nvSpPr>
          <p:spPr>
            <a:xfrm>
              <a:off x="5593169" y="2605162"/>
              <a:ext cx="40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L</a:t>
              </a:r>
              <a:r>
                <a:rPr lang="fr-FR" baseline="-25000" dirty="0" smtClean="0"/>
                <a:t>1</a:t>
              </a:r>
              <a:endParaRPr lang="fr-FR" baseline="-25000" dirty="0"/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5612963" y="3437841"/>
              <a:ext cx="401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</a:t>
              </a:r>
              <a:r>
                <a:rPr lang="fr-FR" baseline="-25000" dirty="0" smtClean="0"/>
                <a:t>2</a:t>
              </a:r>
              <a:endParaRPr lang="fr-FR" baseline="-25000" dirty="0"/>
            </a:p>
          </p:txBody>
        </p:sp>
        <p:sp>
          <p:nvSpPr>
            <p:cNvPr id="80" name="ZoneTexte 79"/>
            <p:cNvSpPr txBox="1"/>
            <p:nvPr/>
          </p:nvSpPr>
          <p:spPr>
            <a:xfrm>
              <a:off x="5612963" y="3672791"/>
              <a:ext cx="401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</a:t>
              </a:r>
              <a:r>
                <a:rPr lang="fr-FR" baseline="-25000" dirty="0"/>
                <a:t>3</a:t>
              </a:r>
            </a:p>
          </p:txBody>
        </p:sp>
        <p:cxnSp>
          <p:nvCxnSpPr>
            <p:cNvPr id="81" name="Connecteur droit avec flèche 80"/>
            <p:cNvCxnSpPr/>
            <p:nvPr/>
          </p:nvCxnSpPr>
          <p:spPr>
            <a:xfrm>
              <a:off x="6276826" y="2840236"/>
              <a:ext cx="0" cy="81985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ZoneTexte 81"/>
            <p:cNvSpPr txBox="1"/>
            <p:nvPr/>
          </p:nvSpPr>
          <p:spPr>
            <a:xfrm>
              <a:off x="5256014" y="2996952"/>
              <a:ext cx="1080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U = 230 V</a:t>
              </a:r>
              <a:endParaRPr lang="fr-FR" dirty="0"/>
            </a:p>
          </p:txBody>
        </p:sp>
      </p:grpSp>
      <p:grpSp>
        <p:nvGrpSpPr>
          <p:cNvPr id="15" name="Groupe 61"/>
          <p:cNvGrpSpPr/>
          <p:nvPr/>
        </p:nvGrpSpPr>
        <p:grpSpPr>
          <a:xfrm>
            <a:off x="6503640" y="4474555"/>
            <a:ext cx="360040" cy="374958"/>
            <a:chOff x="467544" y="2910026"/>
            <a:chExt cx="360040" cy="374958"/>
          </a:xfrm>
        </p:grpSpPr>
        <p:sp>
          <p:nvSpPr>
            <p:cNvPr id="63" name="Ellipse 62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A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5" name="Connecteur droit avec flèche 64"/>
          <p:cNvCxnSpPr/>
          <p:nvPr/>
        </p:nvCxnSpPr>
        <p:spPr>
          <a:xfrm>
            <a:off x="6791672" y="4834595"/>
            <a:ext cx="144016" cy="2160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40"/>
          <p:cNvGrpSpPr/>
          <p:nvPr/>
        </p:nvGrpSpPr>
        <p:grpSpPr>
          <a:xfrm>
            <a:off x="5937347" y="6298594"/>
            <a:ext cx="360040" cy="384483"/>
            <a:chOff x="467544" y="2910026"/>
            <a:chExt cx="360040" cy="384483"/>
          </a:xfrm>
        </p:grpSpPr>
        <p:sp>
          <p:nvSpPr>
            <p:cNvPr id="42" name="Ellipse 41"/>
            <p:cNvSpPr/>
            <p:nvPr/>
          </p:nvSpPr>
          <p:spPr>
            <a:xfrm>
              <a:off x="467544" y="2934469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B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Connecteur droit avec flèche 26"/>
          <p:cNvCxnSpPr/>
          <p:nvPr/>
        </p:nvCxnSpPr>
        <p:spPr>
          <a:xfrm flipH="1" flipV="1">
            <a:off x="7495664" y="5998742"/>
            <a:ext cx="158428" cy="1433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6156176" y="6049769"/>
            <a:ext cx="192417" cy="2583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e 82"/>
          <p:cNvGrpSpPr/>
          <p:nvPr/>
        </p:nvGrpSpPr>
        <p:grpSpPr>
          <a:xfrm>
            <a:off x="1016174" y="4714711"/>
            <a:ext cx="3352508" cy="2025516"/>
            <a:chOff x="1187624" y="4571836"/>
            <a:chExt cx="3352508" cy="2025516"/>
          </a:xfrm>
        </p:grpSpPr>
        <p:pic>
          <p:nvPicPr>
            <p:cNvPr id="84" name="Picture 2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25297" t="53921" r="49684" b="12392"/>
            <a:stretch/>
          </p:blipFill>
          <p:spPr bwMode="auto">
            <a:xfrm flipH="1">
              <a:off x="1562099" y="4581128"/>
              <a:ext cx="2663395" cy="201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ZoneTexte 84"/>
            <p:cNvSpPr txBox="1"/>
            <p:nvPr/>
          </p:nvSpPr>
          <p:spPr>
            <a:xfrm>
              <a:off x="3741811" y="5013176"/>
              <a:ext cx="7983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U/</a:t>
              </a:r>
              <a:r>
                <a:rPr lang="fr-FR" dirty="0" smtClean="0">
                  <a:sym typeface="Symbol"/>
                </a:rPr>
                <a:t>3</a:t>
              </a:r>
              <a:endParaRPr lang="fr-FR" dirty="0"/>
            </a:p>
          </p:txBody>
        </p:sp>
        <p:sp>
          <p:nvSpPr>
            <p:cNvPr id="86" name="ZoneTexte 85"/>
            <p:cNvSpPr txBox="1"/>
            <p:nvPr/>
          </p:nvSpPr>
          <p:spPr>
            <a:xfrm>
              <a:off x="1187624" y="5219908"/>
              <a:ext cx="11574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U = 400 V</a:t>
              </a:r>
              <a:endParaRPr lang="fr-FR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1562100" y="4571836"/>
              <a:ext cx="5907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L</a:t>
              </a:r>
              <a:r>
                <a:rPr lang="fr-FR" baseline="-25000" dirty="0" smtClean="0"/>
                <a:t>1</a:t>
              </a:r>
              <a:endParaRPr lang="fr-FR" baseline="-25000" dirty="0"/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1543050" y="6156012"/>
              <a:ext cx="5907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L</a:t>
              </a:r>
              <a:r>
                <a:rPr lang="fr-FR" baseline="-25000" dirty="0"/>
                <a:t>3</a:t>
              </a:r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1554138" y="5805497"/>
              <a:ext cx="5907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L</a:t>
              </a:r>
              <a:r>
                <a:rPr lang="fr-FR" baseline="-25000" dirty="0"/>
                <a:t>2</a:t>
              </a:r>
            </a:p>
          </p:txBody>
        </p:sp>
      </p:grpSp>
      <p:sp>
        <p:nvSpPr>
          <p:cNvPr id="90" name="Double flèche verticale 89"/>
          <p:cNvSpPr/>
          <p:nvPr/>
        </p:nvSpPr>
        <p:spPr>
          <a:xfrm>
            <a:off x="6163605" y="4254996"/>
            <a:ext cx="108012" cy="392291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26"/>
          <p:cNvGrpSpPr/>
          <p:nvPr/>
        </p:nvGrpSpPr>
        <p:grpSpPr>
          <a:xfrm>
            <a:off x="3802194" y="5810355"/>
            <a:ext cx="360040" cy="374958"/>
            <a:chOff x="467544" y="2910026"/>
            <a:chExt cx="360040" cy="374958"/>
          </a:xfrm>
        </p:grpSpPr>
        <p:sp>
          <p:nvSpPr>
            <p:cNvPr id="28" name="Ellipse 27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a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Connecteur droit avec flèche 30"/>
          <p:cNvCxnSpPr/>
          <p:nvPr/>
        </p:nvCxnSpPr>
        <p:spPr>
          <a:xfrm flipH="1" flipV="1">
            <a:off x="3315097" y="5776759"/>
            <a:ext cx="432048" cy="17785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2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53144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521)Généralités</a:t>
            </a:r>
            <a:endParaRPr lang="fr-FR" dirty="0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 cstate="print"/>
          <a:srcRect l="56450" t="30515" r="12004" b="30110"/>
          <a:stretch>
            <a:fillRect/>
          </a:stretch>
        </p:blipFill>
        <p:spPr bwMode="auto">
          <a:xfrm>
            <a:off x="0" y="3645024"/>
            <a:ext cx="4578489" cy="3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>
            <a:off x="5796136" y="1988840"/>
            <a:ext cx="2592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Rotor en cage d’écureuil</a:t>
            </a:r>
            <a:endParaRPr lang="fr-FR" sz="3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508104" y="3140968"/>
            <a:ext cx="36724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800" dirty="0" smtClean="0"/>
              <a:t> </a:t>
            </a:r>
            <a:r>
              <a:rPr lang="fr-FR" sz="2800" dirty="0" smtClean="0">
                <a:solidFill>
                  <a:srgbClr val="FF0000"/>
                </a:solidFill>
              </a:rPr>
              <a:t>Induit</a:t>
            </a:r>
            <a:r>
              <a:rPr lang="fr-FR" sz="2800" dirty="0" smtClean="0"/>
              <a:t> (siège des courants induits)</a:t>
            </a:r>
          </a:p>
          <a:p>
            <a:pPr>
              <a:buFontTx/>
              <a:buChar char="-"/>
            </a:pPr>
            <a:r>
              <a:rPr lang="fr-FR" sz="2800" dirty="0" smtClean="0"/>
              <a:t> En court circuit </a:t>
            </a:r>
          </a:p>
          <a:p>
            <a:pPr>
              <a:buFontTx/>
              <a:buChar char="-"/>
            </a:pPr>
            <a:r>
              <a:rPr lang="fr-FR" sz="2800" dirty="0" smtClean="0"/>
              <a:t> Constitution facilite les courants de FOUCAULT</a:t>
            </a:r>
          </a:p>
          <a:p>
            <a:pPr>
              <a:buFontTx/>
              <a:buChar char="-"/>
            </a:pPr>
            <a:r>
              <a:rPr lang="fr-FR" sz="2800" dirty="0" smtClean="0"/>
              <a:t> Aluminium</a:t>
            </a:r>
            <a:endParaRPr lang="fr-FR" sz="2800" dirty="0"/>
          </a:p>
        </p:txBody>
      </p:sp>
      <p:pic>
        <p:nvPicPr>
          <p:cNvPr id="447490" name="Picture 2" descr="http://www.energieplus-lesite.be/fileadmin/resources/04_technique/12_ascenseur/images/couperotor.jp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3347864" y="3573016"/>
            <a:ext cx="1962150" cy="1619251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179512" y="1268760"/>
            <a:ext cx="2088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Empilage  de disques minces isolés (canalisation flux)</a:t>
            </a:r>
            <a:endParaRPr lang="fr-FR" sz="2000" dirty="0"/>
          </a:p>
        </p:txBody>
      </p:sp>
      <p:pic>
        <p:nvPicPr>
          <p:cNvPr id="447492" name="Picture 4" descr="null"/>
          <p:cNvPicPr>
            <a:picLocks noChangeAspect="1" noChangeArrowheads="1"/>
          </p:cNvPicPr>
          <p:nvPr/>
        </p:nvPicPr>
        <p:blipFill>
          <a:blip r:embed="rId4" cstate="print">
            <a:lum bright="20000"/>
          </a:blip>
          <a:srcRect/>
          <a:stretch>
            <a:fillRect/>
          </a:stretch>
        </p:blipFill>
        <p:spPr bwMode="auto">
          <a:xfrm>
            <a:off x="2915816" y="1628800"/>
            <a:ext cx="2090936" cy="1568203"/>
          </a:xfrm>
          <a:prstGeom prst="rect">
            <a:avLst/>
          </a:prstGeom>
          <a:noFill/>
        </p:spPr>
      </p:pic>
      <p:cxnSp>
        <p:nvCxnSpPr>
          <p:cNvPr id="9" name="Connecteur droit avec flèche 8"/>
          <p:cNvCxnSpPr/>
          <p:nvPr/>
        </p:nvCxnSpPr>
        <p:spPr>
          <a:xfrm>
            <a:off x="1835696" y="1988840"/>
            <a:ext cx="2088232" cy="2160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2915816" y="4653136"/>
            <a:ext cx="504056" cy="93610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4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521)Principe de fonctionnement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1818" t="28546" r="26674" b="17314"/>
          <a:stretch>
            <a:fillRect/>
          </a:stretch>
        </p:blipFill>
        <p:spPr bwMode="auto">
          <a:xfrm>
            <a:off x="1547664" y="1988840"/>
            <a:ext cx="6284335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521)Intérêt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27584" y="2386623"/>
            <a:ext cx="741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fr-FR" sz="3200" dirty="0" smtClean="0"/>
              <a:t>Sa simplicité</a:t>
            </a:r>
          </a:p>
          <a:p>
            <a:pPr marL="342900" indent="-342900">
              <a:buAutoNum type="arabicParenR"/>
            </a:pPr>
            <a:r>
              <a:rPr lang="fr-FR" sz="3200" dirty="0" smtClean="0"/>
              <a:t>Son rendement &gt; au moteur monophasé</a:t>
            </a:r>
          </a:p>
          <a:p>
            <a:pPr marL="342900" indent="-342900">
              <a:buAutoNum type="arabicParenR"/>
            </a:pPr>
            <a:r>
              <a:rPr lang="fr-FR" sz="3200" dirty="0" smtClean="0"/>
              <a:t>Sa maintenance facile</a:t>
            </a:r>
          </a:p>
          <a:p>
            <a:pPr marL="342900" indent="-342900">
              <a:buAutoNum type="arabicParenR"/>
            </a:pPr>
            <a:r>
              <a:rPr lang="fr-FR" sz="3200" dirty="0" smtClean="0"/>
              <a:t>Sa robustesse</a:t>
            </a:r>
          </a:p>
          <a:p>
            <a:pPr marL="342900" indent="-342900">
              <a:buAutoNum type="arabicParenR"/>
            </a:pPr>
            <a:endParaRPr lang="fr-FR" sz="3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522)Grandeurs caractéristiques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2771800" y="2204864"/>
            <a:ext cx="3168352" cy="1224136"/>
            <a:chOff x="3419872" y="2636912"/>
            <a:chExt cx="2160240" cy="864096"/>
          </a:xfrm>
        </p:grpSpPr>
        <p:grpSp>
          <p:nvGrpSpPr>
            <p:cNvPr id="5" name="Groupe 18"/>
            <p:cNvGrpSpPr/>
            <p:nvPr/>
          </p:nvGrpSpPr>
          <p:grpSpPr>
            <a:xfrm>
              <a:off x="3419872" y="2636912"/>
              <a:ext cx="2160240" cy="792088"/>
              <a:chOff x="3059832" y="3501008"/>
              <a:chExt cx="2160240" cy="792088"/>
            </a:xfrm>
          </p:grpSpPr>
          <p:cxnSp>
            <p:nvCxnSpPr>
              <p:cNvPr id="6" name="Connecteur droit avec flèche 5"/>
              <p:cNvCxnSpPr/>
              <p:nvPr/>
            </p:nvCxnSpPr>
            <p:spPr>
              <a:xfrm flipH="1">
                <a:off x="3059832" y="3501008"/>
                <a:ext cx="1080120" cy="7920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necteur droit avec flèche 6"/>
              <p:cNvCxnSpPr/>
              <p:nvPr/>
            </p:nvCxnSpPr>
            <p:spPr>
              <a:xfrm>
                <a:off x="4139952" y="3501008"/>
                <a:ext cx="1080120" cy="7920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Connecteur droit avec flèche 8"/>
            <p:cNvCxnSpPr/>
            <p:nvPr/>
          </p:nvCxnSpPr>
          <p:spPr>
            <a:xfrm>
              <a:off x="4499992" y="2636912"/>
              <a:ext cx="0" cy="86409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ZoneTexte 10"/>
          <p:cNvSpPr txBox="1"/>
          <p:nvPr/>
        </p:nvSpPr>
        <p:spPr>
          <a:xfrm>
            <a:off x="1691680" y="3573016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Vitesse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3635896" y="3573016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Glissement</a:t>
            </a:r>
            <a:endParaRPr lang="fr-FR" sz="2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5868144" y="3429000"/>
            <a:ext cx="136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Couple moteur</a:t>
            </a:r>
            <a:endParaRPr lang="fr-FR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522)Vitesse</a:t>
            </a:r>
            <a:endParaRPr lang="fr-FR" dirty="0"/>
          </a:p>
        </p:txBody>
      </p: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1979712" y="1916832"/>
          <a:ext cx="465613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02" name="Équation" r:id="rId3" imgW="1523880" imgH="393480" progId="Equation.3">
                  <p:embed/>
                </p:oleObj>
              </mc:Choice>
              <mc:Fallback>
                <p:oleObj name="Équation" r:id="rId3" imgW="152388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916832"/>
                        <a:ext cx="4656138" cy="11906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necteur droit 5"/>
          <p:cNvCxnSpPr/>
          <p:nvPr/>
        </p:nvCxnSpPr>
        <p:spPr>
          <a:xfrm>
            <a:off x="4427984" y="3573016"/>
            <a:ext cx="0" cy="237626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868144" y="3429000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Rotor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1619672" y="3356992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Stator</a:t>
            </a:r>
            <a:endParaRPr lang="fr-FR" sz="2800" dirty="0"/>
          </a:p>
        </p:txBody>
      </p:sp>
      <p:graphicFrame>
        <p:nvGraphicFramePr>
          <p:cNvPr id="185348" name="Object 4"/>
          <p:cNvGraphicFramePr>
            <a:graphicFrameLocks noChangeAspect="1"/>
          </p:cNvGraphicFramePr>
          <p:nvPr/>
        </p:nvGraphicFramePr>
        <p:xfrm>
          <a:off x="1331640" y="4077072"/>
          <a:ext cx="1901825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03" name="Équation" r:id="rId5" imgW="622080" imgH="228600" progId="Equation.3">
                  <p:embed/>
                </p:oleObj>
              </mc:Choice>
              <mc:Fallback>
                <p:oleObj name="Équation" r:id="rId5" imgW="62208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077072"/>
                        <a:ext cx="1901825" cy="6905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9" name="Object 5"/>
          <p:cNvGraphicFramePr>
            <a:graphicFrameLocks noChangeAspect="1"/>
          </p:cNvGraphicFramePr>
          <p:nvPr/>
        </p:nvGraphicFramePr>
        <p:xfrm>
          <a:off x="5181600" y="4168081"/>
          <a:ext cx="197961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04" name="Équation" r:id="rId7" imgW="647640" imgH="215640" progId="Equation.3">
                  <p:embed/>
                </p:oleObj>
              </mc:Choice>
              <mc:Fallback>
                <p:oleObj name="Équation" r:id="rId7" imgW="64764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168081"/>
                        <a:ext cx="1979613" cy="6524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0" name="Object 6"/>
          <p:cNvGraphicFramePr>
            <a:graphicFrameLocks noChangeAspect="1"/>
          </p:cNvGraphicFramePr>
          <p:nvPr/>
        </p:nvGraphicFramePr>
        <p:xfrm>
          <a:off x="1190625" y="5013648"/>
          <a:ext cx="2328863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05" name="Équation" r:id="rId9" imgW="761760" imgH="228600" progId="Equation.3">
                  <p:embed/>
                </p:oleObj>
              </mc:Choice>
              <mc:Fallback>
                <p:oleObj name="Équation" r:id="rId9" imgW="76176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5013648"/>
                        <a:ext cx="2328863" cy="6905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1" name="Object 7"/>
          <p:cNvGraphicFramePr>
            <a:graphicFrameLocks noChangeAspect="1"/>
          </p:cNvGraphicFramePr>
          <p:nvPr/>
        </p:nvGraphicFramePr>
        <p:xfrm>
          <a:off x="5038725" y="5104706"/>
          <a:ext cx="240665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06" name="Équation" r:id="rId11" imgW="787320" imgH="215640" progId="Equation.3">
                  <p:embed/>
                </p:oleObj>
              </mc:Choice>
              <mc:Fallback>
                <p:oleObj name="Équation" r:id="rId11" imgW="78732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725" y="5104706"/>
                        <a:ext cx="2406650" cy="6524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2771800" y="616530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N</a:t>
            </a:r>
            <a:r>
              <a:rPr lang="fr-FR" sz="2800" baseline="-25000" dirty="0" smtClean="0">
                <a:solidFill>
                  <a:srgbClr val="FF0000"/>
                </a:solidFill>
              </a:rPr>
              <a:t>R</a:t>
            </a:r>
            <a:r>
              <a:rPr lang="fr-FR" sz="2800" dirty="0" smtClean="0">
                <a:solidFill>
                  <a:srgbClr val="FF0000"/>
                </a:solidFill>
              </a:rPr>
              <a:t> &lt; N</a:t>
            </a:r>
            <a:r>
              <a:rPr lang="fr-FR" sz="2800" baseline="-25000" dirty="0" smtClean="0">
                <a:solidFill>
                  <a:srgbClr val="FF0000"/>
                </a:solidFill>
              </a:rPr>
              <a:t>S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644008" y="6165304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  <a:sym typeface="Symbol"/>
              </a:rPr>
              <a:t></a:t>
            </a:r>
            <a:r>
              <a:rPr lang="fr-FR" sz="2800" baseline="-25000" dirty="0" smtClean="0">
                <a:solidFill>
                  <a:srgbClr val="FF0000"/>
                </a:solidFill>
                <a:sym typeface="Symbol"/>
              </a:rPr>
              <a:t>R</a:t>
            </a:r>
            <a:r>
              <a:rPr lang="fr-FR" sz="2800" dirty="0" smtClean="0">
                <a:solidFill>
                  <a:srgbClr val="FF0000"/>
                </a:solidFill>
                <a:sym typeface="Symbol"/>
              </a:rPr>
              <a:t> &lt; </a:t>
            </a:r>
            <a:r>
              <a:rPr lang="fr-FR" sz="2800" baseline="-25000" dirty="0" smtClean="0">
                <a:solidFill>
                  <a:srgbClr val="FF0000"/>
                </a:solidFill>
                <a:sym typeface="Symbol"/>
              </a:rPr>
              <a:t>S</a:t>
            </a:r>
            <a:endParaRPr lang="fr-FR" sz="2800" baseline="-25000" dirty="0">
              <a:solidFill>
                <a:srgbClr val="FF0000"/>
              </a:solidFill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 flipH="1">
            <a:off x="5076056" y="1556792"/>
            <a:ext cx="2016224" cy="4320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459432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522)Vitesse</a:t>
            </a:r>
            <a:endParaRPr lang="fr-FR" dirty="0"/>
          </a:p>
        </p:txBody>
      </p:sp>
      <p:graphicFrame>
        <p:nvGraphicFramePr>
          <p:cNvPr id="1863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874113"/>
              </p:ext>
            </p:extLst>
          </p:nvPr>
        </p:nvGraphicFramePr>
        <p:xfrm>
          <a:off x="2686050" y="1412875"/>
          <a:ext cx="35496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28" name="Équation" r:id="rId3" imgW="1460160" imgH="419040" progId="Equation.3">
                  <p:embed/>
                </p:oleObj>
              </mc:Choice>
              <mc:Fallback>
                <p:oleObj name="Équation" r:id="rId3" imgW="1460160" imgH="419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412875"/>
                        <a:ext cx="3549650" cy="10080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683568" y="2564904"/>
            <a:ext cx="705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 = </a:t>
            </a:r>
            <a:r>
              <a:rPr lang="fr-FR" sz="2800" dirty="0" err="1" smtClean="0"/>
              <a:t>nbre</a:t>
            </a:r>
            <a:r>
              <a:rPr lang="fr-FR" sz="2800" dirty="0" smtClean="0"/>
              <a:t> de paires de pôles magnétiques</a:t>
            </a:r>
            <a:endParaRPr lang="fr-FR" sz="2800" dirty="0"/>
          </a:p>
        </p:txBody>
      </p:sp>
      <p:graphicFrame>
        <p:nvGraphicFramePr>
          <p:cNvPr id="18" name="Tableau 17"/>
          <p:cNvGraphicFramePr>
            <a:graphicFrameLocks noGrp="1"/>
          </p:cNvGraphicFramePr>
          <p:nvPr/>
        </p:nvGraphicFramePr>
        <p:xfrm>
          <a:off x="539552" y="3284984"/>
          <a:ext cx="792087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293"/>
                <a:gridCol w="2640293"/>
                <a:gridCol w="26402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Nbre</a:t>
                      </a:r>
                      <a:r>
                        <a:rPr lang="fr-FR" sz="2400" dirty="0" smtClean="0"/>
                        <a:t> bobines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Nbre</a:t>
                      </a:r>
                      <a:r>
                        <a:rPr lang="fr-FR" sz="2400" dirty="0" smtClean="0"/>
                        <a:t> paires de pôles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Ns (</a:t>
                      </a:r>
                      <a:r>
                        <a:rPr lang="fr-FR" sz="2400" dirty="0" err="1" smtClean="0"/>
                        <a:t>trs</a:t>
                      </a:r>
                      <a:r>
                        <a:rPr lang="fr-FR" sz="2400" dirty="0" smtClean="0"/>
                        <a:t>/min)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3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1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3000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6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2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1500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9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3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1000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12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4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750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ZoneTexte 18"/>
          <p:cNvSpPr txBox="1"/>
          <p:nvPr/>
        </p:nvSpPr>
        <p:spPr>
          <a:xfrm>
            <a:off x="539552" y="6093296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Vitesse = f(</a:t>
            </a:r>
            <a:r>
              <a:rPr lang="fr-FR" sz="2800" dirty="0" err="1" smtClean="0"/>
              <a:t>nbre</a:t>
            </a:r>
            <a:r>
              <a:rPr lang="fr-FR" sz="2800" dirty="0" smtClean="0"/>
              <a:t> paires de pôles et fréquence réseau)</a:t>
            </a:r>
            <a:endParaRPr lang="fr-FR" sz="2800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5580113" y="980728"/>
            <a:ext cx="1440159" cy="43090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459432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522)Vitesse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43608" y="2564904"/>
            <a:ext cx="705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 = </a:t>
            </a:r>
            <a:r>
              <a:rPr lang="fr-FR" sz="2800" dirty="0" err="1" smtClean="0"/>
              <a:t>nbre</a:t>
            </a:r>
            <a:r>
              <a:rPr lang="fr-FR" sz="2800" dirty="0" smtClean="0"/>
              <a:t> de paires de pôles magnétiques</a:t>
            </a:r>
            <a:endParaRPr lang="fr-FR" sz="2800" dirty="0"/>
          </a:p>
        </p:txBody>
      </p:sp>
      <p:pic>
        <p:nvPicPr>
          <p:cNvPr id="513027" name="Picture 3"/>
          <p:cNvPicPr>
            <a:picLocks noChangeAspect="1" noChangeArrowheads="1"/>
          </p:cNvPicPr>
          <p:nvPr/>
        </p:nvPicPr>
        <p:blipFill>
          <a:blip r:embed="rId3" cstate="print"/>
          <a:srcRect l="5600" r="7601" b="2757"/>
          <a:stretch>
            <a:fillRect/>
          </a:stretch>
        </p:blipFill>
        <p:spPr bwMode="auto">
          <a:xfrm>
            <a:off x="2411760" y="3212976"/>
            <a:ext cx="33843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Forme libre 26"/>
          <p:cNvSpPr/>
          <p:nvPr/>
        </p:nvSpPr>
        <p:spPr>
          <a:xfrm>
            <a:off x="4860032" y="4177655"/>
            <a:ext cx="659066" cy="1430801"/>
          </a:xfrm>
          <a:custGeom>
            <a:avLst/>
            <a:gdLst>
              <a:gd name="connsiteX0" fmla="*/ 30416 w 659066"/>
              <a:gd name="connsiteY0" fmla="*/ 1352550 h 1430801"/>
              <a:gd name="connsiteX1" fmla="*/ 30416 w 659066"/>
              <a:gd name="connsiteY1" fmla="*/ 1352550 h 1430801"/>
              <a:gd name="connsiteX2" fmla="*/ 30416 w 659066"/>
              <a:gd name="connsiteY2" fmla="*/ 885825 h 1430801"/>
              <a:gd name="connsiteX3" fmla="*/ 39941 w 659066"/>
              <a:gd name="connsiteY3" fmla="*/ 847725 h 1430801"/>
              <a:gd name="connsiteX4" fmla="*/ 30416 w 659066"/>
              <a:gd name="connsiteY4" fmla="*/ 752475 h 1430801"/>
              <a:gd name="connsiteX5" fmla="*/ 20891 w 659066"/>
              <a:gd name="connsiteY5" fmla="*/ 714375 h 1430801"/>
              <a:gd name="connsiteX6" fmla="*/ 1841 w 659066"/>
              <a:gd name="connsiteY6" fmla="*/ 209550 h 1430801"/>
              <a:gd name="connsiteX7" fmla="*/ 20891 w 659066"/>
              <a:gd name="connsiteY7" fmla="*/ 76200 h 1430801"/>
              <a:gd name="connsiteX8" fmla="*/ 30416 w 659066"/>
              <a:gd name="connsiteY8" fmla="*/ 47625 h 1430801"/>
              <a:gd name="connsiteX9" fmla="*/ 49466 w 659066"/>
              <a:gd name="connsiteY9" fmla="*/ 19050 h 1430801"/>
              <a:gd name="connsiteX10" fmla="*/ 116141 w 659066"/>
              <a:gd name="connsiteY10" fmla="*/ 0 h 1430801"/>
              <a:gd name="connsiteX11" fmla="*/ 220916 w 659066"/>
              <a:gd name="connsiteY11" fmla="*/ 9525 h 1430801"/>
              <a:gd name="connsiteX12" fmla="*/ 278066 w 659066"/>
              <a:gd name="connsiteY12" fmla="*/ 28575 h 1430801"/>
              <a:gd name="connsiteX13" fmla="*/ 306641 w 659066"/>
              <a:gd name="connsiteY13" fmla="*/ 38100 h 1430801"/>
              <a:gd name="connsiteX14" fmla="*/ 363791 w 659066"/>
              <a:gd name="connsiteY14" fmla="*/ 85725 h 1430801"/>
              <a:gd name="connsiteX15" fmla="*/ 382841 w 659066"/>
              <a:gd name="connsiteY15" fmla="*/ 114300 h 1430801"/>
              <a:gd name="connsiteX16" fmla="*/ 439991 w 659066"/>
              <a:gd name="connsiteY16" fmla="*/ 142875 h 1430801"/>
              <a:gd name="connsiteX17" fmla="*/ 468566 w 659066"/>
              <a:gd name="connsiteY17" fmla="*/ 161925 h 1430801"/>
              <a:gd name="connsiteX18" fmla="*/ 525716 w 659066"/>
              <a:gd name="connsiteY18" fmla="*/ 190500 h 1430801"/>
              <a:gd name="connsiteX19" fmla="*/ 573341 w 659066"/>
              <a:gd name="connsiteY19" fmla="*/ 333375 h 1430801"/>
              <a:gd name="connsiteX20" fmla="*/ 582866 w 659066"/>
              <a:gd name="connsiteY20" fmla="*/ 361950 h 1430801"/>
              <a:gd name="connsiteX21" fmla="*/ 592391 w 659066"/>
              <a:gd name="connsiteY21" fmla="*/ 390525 h 1430801"/>
              <a:gd name="connsiteX22" fmla="*/ 620966 w 659066"/>
              <a:gd name="connsiteY22" fmla="*/ 447675 h 1430801"/>
              <a:gd name="connsiteX23" fmla="*/ 630491 w 659066"/>
              <a:gd name="connsiteY23" fmla="*/ 504825 h 1430801"/>
              <a:gd name="connsiteX24" fmla="*/ 640016 w 659066"/>
              <a:gd name="connsiteY24" fmla="*/ 533400 h 1430801"/>
              <a:gd name="connsiteX25" fmla="*/ 649541 w 659066"/>
              <a:gd name="connsiteY25" fmla="*/ 590550 h 1430801"/>
              <a:gd name="connsiteX26" fmla="*/ 659066 w 659066"/>
              <a:gd name="connsiteY26" fmla="*/ 638175 h 1430801"/>
              <a:gd name="connsiteX27" fmla="*/ 649541 w 659066"/>
              <a:gd name="connsiteY27" fmla="*/ 1028700 h 1430801"/>
              <a:gd name="connsiteX28" fmla="*/ 630491 w 659066"/>
              <a:gd name="connsiteY28" fmla="*/ 1114425 h 1430801"/>
              <a:gd name="connsiteX29" fmla="*/ 611441 w 659066"/>
              <a:gd name="connsiteY29" fmla="*/ 1143000 h 1430801"/>
              <a:gd name="connsiteX30" fmla="*/ 573341 w 659066"/>
              <a:gd name="connsiteY30" fmla="*/ 1228725 h 1430801"/>
              <a:gd name="connsiteX31" fmla="*/ 544766 w 659066"/>
              <a:gd name="connsiteY31" fmla="*/ 1247775 h 1430801"/>
              <a:gd name="connsiteX32" fmla="*/ 525716 w 659066"/>
              <a:gd name="connsiteY32" fmla="*/ 1276350 h 1430801"/>
              <a:gd name="connsiteX33" fmla="*/ 459041 w 659066"/>
              <a:gd name="connsiteY33" fmla="*/ 1304925 h 1430801"/>
              <a:gd name="connsiteX34" fmla="*/ 449516 w 659066"/>
              <a:gd name="connsiteY34" fmla="*/ 1333500 h 1430801"/>
              <a:gd name="connsiteX35" fmla="*/ 420941 w 659066"/>
              <a:gd name="connsiteY35" fmla="*/ 1343025 h 1430801"/>
              <a:gd name="connsiteX36" fmla="*/ 392366 w 659066"/>
              <a:gd name="connsiteY36" fmla="*/ 1362075 h 1430801"/>
              <a:gd name="connsiteX37" fmla="*/ 325691 w 659066"/>
              <a:gd name="connsiteY37" fmla="*/ 1381125 h 1430801"/>
              <a:gd name="connsiteX38" fmla="*/ 268541 w 659066"/>
              <a:gd name="connsiteY38" fmla="*/ 1409700 h 1430801"/>
              <a:gd name="connsiteX39" fmla="*/ 182816 w 659066"/>
              <a:gd name="connsiteY39" fmla="*/ 1428750 h 1430801"/>
              <a:gd name="connsiteX40" fmla="*/ 39941 w 659066"/>
              <a:gd name="connsiteY40" fmla="*/ 1419225 h 1430801"/>
              <a:gd name="connsiteX41" fmla="*/ 30416 w 659066"/>
              <a:gd name="connsiteY41" fmla="*/ 1390650 h 1430801"/>
              <a:gd name="connsiteX42" fmla="*/ 30416 w 659066"/>
              <a:gd name="connsiteY42" fmla="*/ 1352550 h 143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59066" h="1430801">
                <a:moveTo>
                  <a:pt x="30416" y="1352550"/>
                </a:moveTo>
                <a:lnTo>
                  <a:pt x="30416" y="1352550"/>
                </a:lnTo>
                <a:cubicBezTo>
                  <a:pt x="11577" y="1145319"/>
                  <a:pt x="14418" y="1221779"/>
                  <a:pt x="30416" y="885825"/>
                </a:cubicBezTo>
                <a:cubicBezTo>
                  <a:pt x="31039" y="872749"/>
                  <a:pt x="36766" y="860425"/>
                  <a:pt x="39941" y="847725"/>
                </a:cubicBezTo>
                <a:cubicBezTo>
                  <a:pt x="36766" y="815975"/>
                  <a:pt x="34929" y="784063"/>
                  <a:pt x="30416" y="752475"/>
                </a:cubicBezTo>
                <a:cubicBezTo>
                  <a:pt x="28565" y="739516"/>
                  <a:pt x="21404" y="727456"/>
                  <a:pt x="20891" y="714375"/>
                </a:cubicBezTo>
                <a:cubicBezTo>
                  <a:pt x="0" y="181662"/>
                  <a:pt x="37321" y="422433"/>
                  <a:pt x="1841" y="209550"/>
                </a:cubicBezTo>
                <a:cubicBezTo>
                  <a:pt x="9432" y="133643"/>
                  <a:pt x="4955" y="131976"/>
                  <a:pt x="20891" y="76200"/>
                </a:cubicBezTo>
                <a:cubicBezTo>
                  <a:pt x="23649" y="66546"/>
                  <a:pt x="25926" y="56605"/>
                  <a:pt x="30416" y="47625"/>
                </a:cubicBezTo>
                <a:cubicBezTo>
                  <a:pt x="35536" y="37386"/>
                  <a:pt x="40527" y="26201"/>
                  <a:pt x="49466" y="19050"/>
                </a:cubicBezTo>
                <a:cubicBezTo>
                  <a:pt x="55677" y="14081"/>
                  <a:pt x="113652" y="622"/>
                  <a:pt x="116141" y="0"/>
                </a:cubicBezTo>
                <a:cubicBezTo>
                  <a:pt x="151066" y="3175"/>
                  <a:pt x="186381" y="3431"/>
                  <a:pt x="220916" y="9525"/>
                </a:cubicBezTo>
                <a:cubicBezTo>
                  <a:pt x="240691" y="13015"/>
                  <a:pt x="259016" y="22225"/>
                  <a:pt x="278066" y="28575"/>
                </a:cubicBezTo>
                <a:lnTo>
                  <a:pt x="306641" y="38100"/>
                </a:lnTo>
                <a:cubicBezTo>
                  <a:pt x="353053" y="107718"/>
                  <a:pt x="291282" y="25301"/>
                  <a:pt x="363791" y="85725"/>
                </a:cubicBezTo>
                <a:cubicBezTo>
                  <a:pt x="372585" y="93054"/>
                  <a:pt x="374746" y="106205"/>
                  <a:pt x="382841" y="114300"/>
                </a:cubicBezTo>
                <a:cubicBezTo>
                  <a:pt x="410138" y="141597"/>
                  <a:pt x="409003" y="127381"/>
                  <a:pt x="439991" y="142875"/>
                </a:cubicBezTo>
                <a:cubicBezTo>
                  <a:pt x="450230" y="147995"/>
                  <a:pt x="458327" y="156805"/>
                  <a:pt x="468566" y="161925"/>
                </a:cubicBezTo>
                <a:cubicBezTo>
                  <a:pt x="547436" y="201360"/>
                  <a:pt x="443824" y="135905"/>
                  <a:pt x="525716" y="190500"/>
                </a:cubicBezTo>
                <a:lnTo>
                  <a:pt x="573341" y="333375"/>
                </a:lnTo>
                <a:lnTo>
                  <a:pt x="582866" y="361950"/>
                </a:lnTo>
                <a:cubicBezTo>
                  <a:pt x="586041" y="371475"/>
                  <a:pt x="586822" y="382171"/>
                  <a:pt x="592391" y="390525"/>
                </a:cubicBezTo>
                <a:cubicBezTo>
                  <a:pt x="609516" y="416213"/>
                  <a:pt x="614393" y="418099"/>
                  <a:pt x="620966" y="447675"/>
                </a:cubicBezTo>
                <a:cubicBezTo>
                  <a:pt x="625156" y="466528"/>
                  <a:pt x="626301" y="485972"/>
                  <a:pt x="630491" y="504825"/>
                </a:cubicBezTo>
                <a:cubicBezTo>
                  <a:pt x="632669" y="514626"/>
                  <a:pt x="637838" y="523599"/>
                  <a:pt x="640016" y="533400"/>
                </a:cubicBezTo>
                <a:cubicBezTo>
                  <a:pt x="644206" y="552253"/>
                  <a:pt x="646086" y="571549"/>
                  <a:pt x="649541" y="590550"/>
                </a:cubicBezTo>
                <a:cubicBezTo>
                  <a:pt x="652437" y="606478"/>
                  <a:pt x="655891" y="622300"/>
                  <a:pt x="659066" y="638175"/>
                </a:cubicBezTo>
                <a:cubicBezTo>
                  <a:pt x="655891" y="768350"/>
                  <a:pt x="655077" y="898604"/>
                  <a:pt x="649541" y="1028700"/>
                </a:cubicBezTo>
                <a:cubicBezTo>
                  <a:pt x="648860" y="1044694"/>
                  <a:pt x="640667" y="1094073"/>
                  <a:pt x="630491" y="1114425"/>
                </a:cubicBezTo>
                <a:cubicBezTo>
                  <a:pt x="625371" y="1124664"/>
                  <a:pt x="616090" y="1132539"/>
                  <a:pt x="611441" y="1143000"/>
                </a:cubicBezTo>
                <a:cubicBezTo>
                  <a:pt x="596351" y="1176953"/>
                  <a:pt x="599209" y="1202857"/>
                  <a:pt x="573341" y="1228725"/>
                </a:cubicBezTo>
                <a:cubicBezTo>
                  <a:pt x="565246" y="1236820"/>
                  <a:pt x="554291" y="1241425"/>
                  <a:pt x="544766" y="1247775"/>
                </a:cubicBezTo>
                <a:cubicBezTo>
                  <a:pt x="538416" y="1257300"/>
                  <a:pt x="534510" y="1269021"/>
                  <a:pt x="525716" y="1276350"/>
                </a:cubicBezTo>
                <a:cubicBezTo>
                  <a:pt x="510023" y="1289428"/>
                  <a:pt x="478893" y="1298308"/>
                  <a:pt x="459041" y="1304925"/>
                </a:cubicBezTo>
                <a:cubicBezTo>
                  <a:pt x="455866" y="1314450"/>
                  <a:pt x="456616" y="1326400"/>
                  <a:pt x="449516" y="1333500"/>
                </a:cubicBezTo>
                <a:cubicBezTo>
                  <a:pt x="442416" y="1340600"/>
                  <a:pt x="429921" y="1338535"/>
                  <a:pt x="420941" y="1343025"/>
                </a:cubicBezTo>
                <a:cubicBezTo>
                  <a:pt x="410702" y="1348145"/>
                  <a:pt x="402605" y="1356955"/>
                  <a:pt x="392366" y="1362075"/>
                </a:cubicBezTo>
                <a:cubicBezTo>
                  <a:pt x="377141" y="1369688"/>
                  <a:pt x="339933" y="1377056"/>
                  <a:pt x="325691" y="1381125"/>
                </a:cubicBezTo>
                <a:cubicBezTo>
                  <a:pt x="245419" y="1404060"/>
                  <a:pt x="352031" y="1373919"/>
                  <a:pt x="268541" y="1409700"/>
                </a:cubicBezTo>
                <a:cubicBezTo>
                  <a:pt x="256771" y="1414744"/>
                  <a:pt x="191292" y="1427055"/>
                  <a:pt x="182816" y="1428750"/>
                </a:cubicBezTo>
                <a:cubicBezTo>
                  <a:pt x="135191" y="1425575"/>
                  <a:pt x="86247" y="1430801"/>
                  <a:pt x="39941" y="1419225"/>
                </a:cubicBezTo>
                <a:cubicBezTo>
                  <a:pt x="30201" y="1416790"/>
                  <a:pt x="31325" y="1400649"/>
                  <a:pt x="30416" y="1390650"/>
                </a:cubicBezTo>
                <a:cubicBezTo>
                  <a:pt x="28116" y="1365354"/>
                  <a:pt x="30416" y="1358900"/>
                  <a:pt x="30416" y="135255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orme libre 27"/>
          <p:cNvSpPr/>
          <p:nvPr/>
        </p:nvSpPr>
        <p:spPr>
          <a:xfrm flipH="1">
            <a:off x="2771800" y="4196705"/>
            <a:ext cx="659066" cy="1430801"/>
          </a:xfrm>
          <a:custGeom>
            <a:avLst/>
            <a:gdLst>
              <a:gd name="connsiteX0" fmla="*/ 30416 w 659066"/>
              <a:gd name="connsiteY0" fmla="*/ 1352550 h 1430801"/>
              <a:gd name="connsiteX1" fmla="*/ 30416 w 659066"/>
              <a:gd name="connsiteY1" fmla="*/ 1352550 h 1430801"/>
              <a:gd name="connsiteX2" fmla="*/ 30416 w 659066"/>
              <a:gd name="connsiteY2" fmla="*/ 885825 h 1430801"/>
              <a:gd name="connsiteX3" fmla="*/ 39941 w 659066"/>
              <a:gd name="connsiteY3" fmla="*/ 847725 h 1430801"/>
              <a:gd name="connsiteX4" fmla="*/ 30416 w 659066"/>
              <a:gd name="connsiteY4" fmla="*/ 752475 h 1430801"/>
              <a:gd name="connsiteX5" fmla="*/ 20891 w 659066"/>
              <a:gd name="connsiteY5" fmla="*/ 714375 h 1430801"/>
              <a:gd name="connsiteX6" fmla="*/ 1841 w 659066"/>
              <a:gd name="connsiteY6" fmla="*/ 209550 h 1430801"/>
              <a:gd name="connsiteX7" fmla="*/ 20891 w 659066"/>
              <a:gd name="connsiteY7" fmla="*/ 76200 h 1430801"/>
              <a:gd name="connsiteX8" fmla="*/ 30416 w 659066"/>
              <a:gd name="connsiteY8" fmla="*/ 47625 h 1430801"/>
              <a:gd name="connsiteX9" fmla="*/ 49466 w 659066"/>
              <a:gd name="connsiteY9" fmla="*/ 19050 h 1430801"/>
              <a:gd name="connsiteX10" fmla="*/ 116141 w 659066"/>
              <a:gd name="connsiteY10" fmla="*/ 0 h 1430801"/>
              <a:gd name="connsiteX11" fmla="*/ 220916 w 659066"/>
              <a:gd name="connsiteY11" fmla="*/ 9525 h 1430801"/>
              <a:gd name="connsiteX12" fmla="*/ 278066 w 659066"/>
              <a:gd name="connsiteY12" fmla="*/ 28575 h 1430801"/>
              <a:gd name="connsiteX13" fmla="*/ 306641 w 659066"/>
              <a:gd name="connsiteY13" fmla="*/ 38100 h 1430801"/>
              <a:gd name="connsiteX14" fmla="*/ 363791 w 659066"/>
              <a:gd name="connsiteY14" fmla="*/ 85725 h 1430801"/>
              <a:gd name="connsiteX15" fmla="*/ 382841 w 659066"/>
              <a:gd name="connsiteY15" fmla="*/ 114300 h 1430801"/>
              <a:gd name="connsiteX16" fmla="*/ 439991 w 659066"/>
              <a:gd name="connsiteY16" fmla="*/ 142875 h 1430801"/>
              <a:gd name="connsiteX17" fmla="*/ 468566 w 659066"/>
              <a:gd name="connsiteY17" fmla="*/ 161925 h 1430801"/>
              <a:gd name="connsiteX18" fmla="*/ 525716 w 659066"/>
              <a:gd name="connsiteY18" fmla="*/ 190500 h 1430801"/>
              <a:gd name="connsiteX19" fmla="*/ 573341 w 659066"/>
              <a:gd name="connsiteY19" fmla="*/ 333375 h 1430801"/>
              <a:gd name="connsiteX20" fmla="*/ 582866 w 659066"/>
              <a:gd name="connsiteY20" fmla="*/ 361950 h 1430801"/>
              <a:gd name="connsiteX21" fmla="*/ 592391 w 659066"/>
              <a:gd name="connsiteY21" fmla="*/ 390525 h 1430801"/>
              <a:gd name="connsiteX22" fmla="*/ 620966 w 659066"/>
              <a:gd name="connsiteY22" fmla="*/ 447675 h 1430801"/>
              <a:gd name="connsiteX23" fmla="*/ 630491 w 659066"/>
              <a:gd name="connsiteY23" fmla="*/ 504825 h 1430801"/>
              <a:gd name="connsiteX24" fmla="*/ 640016 w 659066"/>
              <a:gd name="connsiteY24" fmla="*/ 533400 h 1430801"/>
              <a:gd name="connsiteX25" fmla="*/ 649541 w 659066"/>
              <a:gd name="connsiteY25" fmla="*/ 590550 h 1430801"/>
              <a:gd name="connsiteX26" fmla="*/ 659066 w 659066"/>
              <a:gd name="connsiteY26" fmla="*/ 638175 h 1430801"/>
              <a:gd name="connsiteX27" fmla="*/ 649541 w 659066"/>
              <a:gd name="connsiteY27" fmla="*/ 1028700 h 1430801"/>
              <a:gd name="connsiteX28" fmla="*/ 630491 w 659066"/>
              <a:gd name="connsiteY28" fmla="*/ 1114425 h 1430801"/>
              <a:gd name="connsiteX29" fmla="*/ 611441 w 659066"/>
              <a:gd name="connsiteY29" fmla="*/ 1143000 h 1430801"/>
              <a:gd name="connsiteX30" fmla="*/ 573341 w 659066"/>
              <a:gd name="connsiteY30" fmla="*/ 1228725 h 1430801"/>
              <a:gd name="connsiteX31" fmla="*/ 544766 w 659066"/>
              <a:gd name="connsiteY31" fmla="*/ 1247775 h 1430801"/>
              <a:gd name="connsiteX32" fmla="*/ 525716 w 659066"/>
              <a:gd name="connsiteY32" fmla="*/ 1276350 h 1430801"/>
              <a:gd name="connsiteX33" fmla="*/ 459041 w 659066"/>
              <a:gd name="connsiteY33" fmla="*/ 1304925 h 1430801"/>
              <a:gd name="connsiteX34" fmla="*/ 449516 w 659066"/>
              <a:gd name="connsiteY34" fmla="*/ 1333500 h 1430801"/>
              <a:gd name="connsiteX35" fmla="*/ 420941 w 659066"/>
              <a:gd name="connsiteY35" fmla="*/ 1343025 h 1430801"/>
              <a:gd name="connsiteX36" fmla="*/ 392366 w 659066"/>
              <a:gd name="connsiteY36" fmla="*/ 1362075 h 1430801"/>
              <a:gd name="connsiteX37" fmla="*/ 325691 w 659066"/>
              <a:gd name="connsiteY37" fmla="*/ 1381125 h 1430801"/>
              <a:gd name="connsiteX38" fmla="*/ 268541 w 659066"/>
              <a:gd name="connsiteY38" fmla="*/ 1409700 h 1430801"/>
              <a:gd name="connsiteX39" fmla="*/ 182816 w 659066"/>
              <a:gd name="connsiteY39" fmla="*/ 1428750 h 1430801"/>
              <a:gd name="connsiteX40" fmla="*/ 39941 w 659066"/>
              <a:gd name="connsiteY40" fmla="*/ 1419225 h 1430801"/>
              <a:gd name="connsiteX41" fmla="*/ 30416 w 659066"/>
              <a:gd name="connsiteY41" fmla="*/ 1390650 h 1430801"/>
              <a:gd name="connsiteX42" fmla="*/ 30416 w 659066"/>
              <a:gd name="connsiteY42" fmla="*/ 1352550 h 143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59066" h="1430801">
                <a:moveTo>
                  <a:pt x="30416" y="1352550"/>
                </a:moveTo>
                <a:lnTo>
                  <a:pt x="30416" y="1352550"/>
                </a:lnTo>
                <a:cubicBezTo>
                  <a:pt x="11577" y="1145319"/>
                  <a:pt x="14418" y="1221779"/>
                  <a:pt x="30416" y="885825"/>
                </a:cubicBezTo>
                <a:cubicBezTo>
                  <a:pt x="31039" y="872749"/>
                  <a:pt x="36766" y="860425"/>
                  <a:pt x="39941" y="847725"/>
                </a:cubicBezTo>
                <a:cubicBezTo>
                  <a:pt x="36766" y="815975"/>
                  <a:pt x="34929" y="784063"/>
                  <a:pt x="30416" y="752475"/>
                </a:cubicBezTo>
                <a:cubicBezTo>
                  <a:pt x="28565" y="739516"/>
                  <a:pt x="21404" y="727456"/>
                  <a:pt x="20891" y="714375"/>
                </a:cubicBezTo>
                <a:cubicBezTo>
                  <a:pt x="0" y="181662"/>
                  <a:pt x="37321" y="422433"/>
                  <a:pt x="1841" y="209550"/>
                </a:cubicBezTo>
                <a:cubicBezTo>
                  <a:pt x="9432" y="133643"/>
                  <a:pt x="4955" y="131976"/>
                  <a:pt x="20891" y="76200"/>
                </a:cubicBezTo>
                <a:cubicBezTo>
                  <a:pt x="23649" y="66546"/>
                  <a:pt x="25926" y="56605"/>
                  <a:pt x="30416" y="47625"/>
                </a:cubicBezTo>
                <a:cubicBezTo>
                  <a:pt x="35536" y="37386"/>
                  <a:pt x="40527" y="26201"/>
                  <a:pt x="49466" y="19050"/>
                </a:cubicBezTo>
                <a:cubicBezTo>
                  <a:pt x="55677" y="14081"/>
                  <a:pt x="113652" y="622"/>
                  <a:pt x="116141" y="0"/>
                </a:cubicBezTo>
                <a:cubicBezTo>
                  <a:pt x="151066" y="3175"/>
                  <a:pt x="186381" y="3431"/>
                  <a:pt x="220916" y="9525"/>
                </a:cubicBezTo>
                <a:cubicBezTo>
                  <a:pt x="240691" y="13015"/>
                  <a:pt x="259016" y="22225"/>
                  <a:pt x="278066" y="28575"/>
                </a:cubicBezTo>
                <a:lnTo>
                  <a:pt x="306641" y="38100"/>
                </a:lnTo>
                <a:cubicBezTo>
                  <a:pt x="353053" y="107718"/>
                  <a:pt x="291282" y="25301"/>
                  <a:pt x="363791" y="85725"/>
                </a:cubicBezTo>
                <a:cubicBezTo>
                  <a:pt x="372585" y="93054"/>
                  <a:pt x="374746" y="106205"/>
                  <a:pt x="382841" y="114300"/>
                </a:cubicBezTo>
                <a:cubicBezTo>
                  <a:pt x="410138" y="141597"/>
                  <a:pt x="409003" y="127381"/>
                  <a:pt x="439991" y="142875"/>
                </a:cubicBezTo>
                <a:cubicBezTo>
                  <a:pt x="450230" y="147995"/>
                  <a:pt x="458327" y="156805"/>
                  <a:pt x="468566" y="161925"/>
                </a:cubicBezTo>
                <a:cubicBezTo>
                  <a:pt x="547436" y="201360"/>
                  <a:pt x="443824" y="135905"/>
                  <a:pt x="525716" y="190500"/>
                </a:cubicBezTo>
                <a:lnTo>
                  <a:pt x="573341" y="333375"/>
                </a:lnTo>
                <a:lnTo>
                  <a:pt x="582866" y="361950"/>
                </a:lnTo>
                <a:cubicBezTo>
                  <a:pt x="586041" y="371475"/>
                  <a:pt x="586822" y="382171"/>
                  <a:pt x="592391" y="390525"/>
                </a:cubicBezTo>
                <a:cubicBezTo>
                  <a:pt x="609516" y="416213"/>
                  <a:pt x="614393" y="418099"/>
                  <a:pt x="620966" y="447675"/>
                </a:cubicBezTo>
                <a:cubicBezTo>
                  <a:pt x="625156" y="466528"/>
                  <a:pt x="626301" y="485972"/>
                  <a:pt x="630491" y="504825"/>
                </a:cubicBezTo>
                <a:cubicBezTo>
                  <a:pt x="632669" y="514626"/>
                  <a:pt x="637838" y="523599"/>
                  <a:pt x="640016" y="533400"/>
                </a:cubicBezTo>
                <a:cubicBezTo>
                  <a:pt x="644206" y="552253"/>
                  <a:pt x="646086" y="571549"/>
                  <a:pt x="649541" y="590550"/>
                </a:cubicBezTo>
                <a:cubicBezTo>
                  <a:pt x="652437" y="606478"/>
                  <a:pt x="655891" y="622300"/>
                  <a:pt x="659066" y="638175"/>
                </a:cubicBezTo>
                <a:cubicBezTo>
                  <a:pt x="655891" y="768350"/>
                  <a:pt x="655077" y="898604"/>
                  <a:pt x="649541" y="1028700"/>
                </a:cubicBezTo>
                <a:cubicBezTo>
                  <a:pt x="648860" y="1044694"/>
                  <a:pt x="640667" y="1094073"/>
                  <a:pt x="630491" y="1114425"/>
                </a:cubicBezTo>
                <a:cubicBezTo>
                  <a:pt x="625371" y="1124664"/>
                  <a:pt x="616090" y="1132539"/>
                  <a:pt x="611441" y="1143000"/>
                </a:cubicBezTo>
                <a:cubicBezTo>
                  <a:pt x="596351" y="1176953"/>
                  <a:pt x="599209" y="1202857"/>
                  <a:pt x="573341" y="1228725"/>
                </a:cubicBezTo>
                <a:cubicBezTo>
                  <a:pt x="565246" y="1236820"/>
                  <a:pt x="554291" y="1241425"/>
                  <a:pt x="544766" y="1247775"/>
                </a:cubicBezTo>
                <a:cubicBezTo>
                  <a:pt x="538416" y="1257300"/>
                  <a:pt x="534510" y="1269021"/>
                  <a:pt x="525716" y="1276350"/>
                </a:cubicBezTo>
                <a:cubicBezTo>
                  <a:pt x="510023" y="1289428"/>
                  <a:pt x="478893" y="1298308"/>
                  <a:pt x="459041" y="1304925"/>
                </a:cubicBezTo>
                <a:cubicBezTo>
                  <a:pt x="455866" y="1314450"/>
                  <a:pt x="456616" y="1326400"/>
                  <a:pt x="449516" y="1333500"/>
                </a:cubicBezTo>
                <a:cubicBezTo>
                  <a:pt x="442416" y="1340600"/>
                  <a:pt x="429921" y="1338535"/>
                  <a:pt x="420941" y="1343025"/>
                </a:cubicBezTo>
                <a:cubicBezTo>
                  <a:pt x="410702" y="1348145"/>
                  <a:pt x="402605" y="1356955"/>
                  <a:pt x="392366" y="1362075"/>
                </a:cubicBezTo>
                <a:cubicBezTo>
                  <a:pt x="377141" y="1369688"/>
                  <a:pt x="339933" y="1377056"/>
                  <a:pt x="325691" y="1381125"/>
                </a:cubicBezTo>
                <a:cubicBezTo>
                  <a:pt x="245419" y="1404060"/>
                  <a:pt x="352031" y="1373919"/>
                  <a:pt x="268541" y="1409700"/>
                </a:cubicBezTo>
                <a:cubicBezTo>
                  <a:pt x="256771" y="1414744"/>
                  <a:pt x="191292" y="1427055"/>
                  <a:pt x="182816" y="1428750"/>
                </a:cubicBezTo>
                <a:cubicBezTo>
                  <a:pt x="135191" y="1425575"/>
                  <a:pt x="86247" y="1430801"/>
                  <a:pt x="39941" y="1419225"/>
                </a:cubicBezTo>
                <a:cubicBezTo>
                  <a:pt x="30201" y="1416790"/>
                  <a:pt x="31325" y="1400649"/>
                  <a:pt x="30416" y="1390650"/>
                </a:cubicBezTo>
                <a:cubicBezTo>
                  <a:pt x="28116" y="1365354"/>
                  <a:pt x="30416" y="1358900"/>
                  <a:pt x="30416" y="135255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 28"/>
          <p:cNvSpPr/>
          <p:nvPr/>
        </p:nvSpPr>
        <p:spPr>
          <a:xfrm rot="16200000" flipH="1">
            <a:off x="3800407" y="5237282"/>
            <a:ext cx="659066" cy="1430801"/>
          </a:xfrm>
          <a:custGeom>
            <a:avLst/>
            <a:gdLst>
              <a:gd name="connsiteX0" fmla="*/ 30416 w 659066"/>
              <a:gd name="connsiteY0" fmla="*/ 1352550 h 1430801"/>
              <a:gd name="connsiteX1" fmla="*/ 30416 w 659066"/>
              <a:gd name="connsiteY1" fmla="*/ 1352550 h 1430801"/>
              <a:gd name="connsiteX2" fmla="*/ 30416 w 659066"/>
              <a:gd name="connsiteY2" fmla="*/ 885825 h 1430801"/>
              <a:gd name="connsiteX3" fmla="*/ 39941 w 659066"/>
              <a:gd name="connsiteY3" fmla="*/ 847725 h 1430801"/>
              <a:gd name="connsiteX4" fmla="*/ 30416 w 659066"/>
              <a:gd name="connsiteY4" fmla="*/ 752475 h 1430801"/>
              <a:gd name="connsiteX5" fmla="*/ 20891 w 659066"/>
              <a:gd name="connsiteY5" fmla="*/ 714375 h 1430801"/>
              <a:gd name="connsiteX6" fmla="*/ 1841 w 659066"/>
              <a:gd name="connsiteY6" fmla="*/ 209550 h 1430801"/>
              <a:gd name="connsiteX7" fmla="*/ 20891 w 659066"/>
              <a:gd name="connsiteY7" fmla="*/ 76200 h 1430801"/>
              <a:gd name="connsiteX8" fmla="*/ 30416 w 659066"/>
              <a:gd name="connsiteY8" fmla="*/ 47625 h 1430801"/>
              <a:gd name="connsiteX9" fmla="*/ 49466 w 659066"/>
              <a:gd name="connsiteY9" fmla="*/ 19050 h 1430801"/>
              <a:gd name="connsiteX10" fmla="*/ 116141 w 659066"/>
              <a:gd name="connsiteY10" fmla="*/ 0 h 1430801"/>
              <a:gd name="connsiteX11" fmla="*/ 220916 w 659066"/>
              <a:gd name="connsiteY11" fmla="*/ 9525 h 1430801"/>
              <a:gd name="connsiteX12" fmla="*/ 278066 w 659066"/>
              <a:gd name="connsiteY12" fmla="*/ 28575 h 1430801"/>
              <a:gd name="connsiteX13" fmla="*/ 306641 w 659066"/>
              <a:gd name="connsiteY13" fmla="*/ 38100 h 1430801"/>
              <a:gd name="connsiteX14" fmla="*/ 363791 w 659066"/>
              <a:gd name="connsiteY14" fmla="*/ 85725 h 1430801"/>
              <a:gd name="connsiteX15" fmla="*/ 382841 w 659066"/>
              <a:gd name="connsiteY15" fmla="*/ 114300 h 1430801"/>
              <a:gd name="connsiteX16" fmla="*/ 439991 w 659066"/>
              <a:gd name="connsiteY16" fmla="*/ 142875 h 1430801"/>
              <a:gd name="connsiteX17" fmla="*/ 468566 w 659066"/>
              <a:gd name="connsiteY17" fmla="*/ 161925 h 1430801"/>
              <a:gd name="connsiteX18" fmla="*/ 525716 w 659066"/>
              <a:gd name="connsiteY18" fmla="*/ 190500 h 1430801"/>
              <a:gd name="connsiteX19" fmla="*/ 573341 w 659066"/>
              <a:gd name="connsiteY19" fmla="*/ 333375 h 1430801"/>
              <a:gd name="connsiteX20" fmla="*/ 582866 w 659066"/>
              <a:gd name="connsiteY20" fmla="*/ 361950 h 1430801"/>
              <a:gd name="connsiteX21" fmla="*/ 592391 w 659066"/>
              <a:gd name="connsiteY21" fmla="*/ 390525 h 1430801"/>
              <a:gd name="connsiteX22" fmla="*/ 620966 w 659066"/>
              <a:gd name="connsiteY22" fmla="*/ 447675 h 1430801"/>
              <a:gd name="connsiteX23" fmla="*/ 630491 w 659066"/>
              <a:gd name="connsiteY23" fmla="*/ 504825 h 1430801"/>
              <a:gd name="connsiteX24" fmla="*/ 640016 w 659066"/>
              <a:gd name="connsiteY24" fmla="*/ 533400 h 1430801"/>
              <a:gd name="connsiteX25" fmla="*/ 649541 w 659066"/>
              <a:gd name="connsiteY25" fmla="*/ 590550 h 1430801"/>
              <a:gd name="connsiteX26" fmla="*/ 659066 w 659066"/>
              <a:gd name="connsiteY26" fmla="*/ 638175 h 1430801"/>
              <a:gd name="connsiteX27" fmla="*/ 649541 w 659066"/>
              <a:gd name="connsiteY27" fmla="*/ 1028700 h 1430801"/>
              <a:gd name="connsiteX28" fmla="*/ 630491 w 659066"/>
              <a:gd name="connsiteY28" fmla="*/ 1114425 h 1430801"/>
              <a:gd name="connsiteX29" fmla="*/ 611441 w 659066"/>
              <a:gd name="connsiteY29" fmla="*/ 1143000 h 1430801"/>
              <a:gd name="connsiteX30" fmla="*/ 573341 w 659066"/>
              <a:gd name="connsiteY30" fmla="*/ 1228725 h 1430801"/>
              <a:gd name="connsiteX31" fmla="*/ 544766 w 659066"/>
              <a:gd name="connsiteY31" fmla="*/ 1247775 h 1430801"/>
              <a:gd name="connsiteX32" fmla="*/ 525716 w 659066"/>
              <a:gd name="connsiteY32" fmla="*/ 1276350 h 1430801"/>
              <a:gd name="connsiteX33" fmla="*/ 459041 w 659066"/>
              <a:gd name="connsiteY33" fmla="*/ 1304925 h 1430801"/>
              <a:gd name="connsiteX34" fmla="*/ 449516 w 659066"/>
              <a:gd name="connsiteY34" fmla="*/ 1333500 h 1430801"/>
              <a:gd name="connsiteX35" fmla="*/ 420941 w 659066"/>
              <a:gd name="connsiteY35" fmla="*/ 1343025 h 1430801"/>
              <a:gd name="connsiteX36" fmla="*/ 392366 w 659066"/>
              <a:gd name="connsiteY36" fmla="*/ 1362075 h 1430801"/>
              <a:gd name="connsiteX37" fmla="*/ 325691 w 659066"/>
              <a:gd name="connsiteY37" fmla="*/ 1381125 h 1430801"/>
              <a:gd name="connsiteX38" fmla="*/ 268541 w 659066"/>
              <a:gd name="connsiteY38" fmla="*/ 1409700 h 1430801"/>
              <a:gd name="connsiteX39" fmla="*/ 182816 w 659066"/>
              <a:gd name="connsiteY39" fmla="*/ 1428750 h 1430801"/>
              <a:gd name="connsiteX40" fmla="*/ 39941 w 659066"/>
              <a:gd name="connsiteY40" fmla="*/ 1419225 h 1430801"/>
              <a:gd name="connsiteX41" fmla="*/ 30416 w 659066"/>
              <a:gd name="connsiteY41" fmla="*/ 1390650 h 1430801"/>
              <a:gd name="connsiteX42" fmla="*/ 30416 w 659066"/>
              <a:gd name="connsiteY42" fmla="*/ 1352550 h 143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59066" h="1430801">
                <a:moveTo>
                  <a:pt x="30416" y="1352550"/>
                </a:moveTo>
                <a:lnTo>
                  <a:pt x="30416" y="1352550"/>
                </a:lnTo>
                <a:cubicBezTo>
                  <a:pt x="11577" y="1145319"/>
                  <a:pt x="14418" y="1221779"/>
                  <a:pt x="30416" y="885825"/>
                </a:cubicBezTo>
                <a:cubicBezTo>
                  <a:pt x="31039" y="872749"/>
                  <a:pt x="36766" y="860425"/>
                  <a:pt x="39941" y="847725"/>
                </a:cubicBezTo>
                <a:cubicBezTo>
                  <a:pt x="36766" y="815975"/>
                  <a:pt x="34929" y="784063"/>
                  <a:pt x="30416" y="752475"/>
                </a:cubicBezTo>
                <a:cubicBezTo>
                  <a:pt x="28565" y="739516"/>
                  <a:pt x="21404" y="727456"/>
                  <a:pt x="20891" y="714375"/>
                </a:cubicBezTo>
                <a:cubicBezTo>
                  <a:pt x="0" y="181662"/>
                  <a:pt x="37321" y="422433"/>
                  <a:pt x="1841" y="209550"/>
                </a:cubicBezTo>
                <a:cubicBezTo>
                  <a:pt x="9432" y="133643"/>
                  <a:pt x="4955" y="131976"/>
                  <a:pt x="20891" y="76200"/>
                </a:cubicBezTo>
                <a:cubicBezTo>
                  <a:pt x="23649" y="66546"/>
                  <a:pt x="25926" y="56605"/>
                  <a:pt x="30416" y="47625"/>
                </a:cubicBezTo>
                <a:cubicBezTo>
                  <a:pt x="35536" y="37386"/>
                  <a:pt x="40527" y="26201"/>
                  <a:pt x="49466" y="19050"/>
                </a:cubicBezTo>
                <a:cubicBezTo>
                  <a:pt x="55677" y="14081"/>
                  <a:pt x="113652" y="622"/>
                  <a:pt x="116141" y="0"/>
                </a:cubicBezTo>
                <a:cubicBezTo>
                  <a:pt x="151066" y="3175"/>
                  <a:pt x="186381" y="3431"/>
                  <a:pt x="220916" y="9525"/>
                </a:cubicBezTo>
                <a:cubicBezTo>
                  <a:pt x="240691" y="13015"/>
                  <a:pt x="259016" y="22225"/>
                  <a:pt x="278066" y="28575"/>
                </a:cubicBezTo>
                <a:lnTo>
                  <a:pt x="306641" y="38100"/>
                </a:lnTo>
                <a:cubicBezTo>
                  <a:pt x="353053" y="107718"/>
                  <a:pt x="291282" y="25301"/>
                  <a:pt x="363791" y="85725"/>
                </a:cubicBezTo>
                <a:cubicBezTo>
                  <a:pt x="372585" y="93054"/>
                  <a:pt x="374746" y="106205"/>
                  <a:pt x="382841" y="114300"/>
                </a:cubicBezTo>
                <a:cubicBezTo>
                  <a:pt x="410138" y="141597"/>
                  <a:pt x="409003" y="127381"/>
                  <a:pt x="439991" y="142875"/>
                </a:cubicBezTo>
                <a:cubicBezTo>
                  <a:pt x="450230" y="147995"/>
                  <a:pt x="458327" y="156805"/>
                  <a:pt x="468566" y="161925"/>
                </a:cubicBezTo>
                <a:cubicBezTo>
                  <a:pt x="547436" y="201360"/>
                  <a:pt x="443824" y="135905"/>
                  <a:pt x="525716" y="190500"/>
                </a:cubicBezTo>
                <a:lnTo>
                  <a:pt x="573341" y="333375"/>
                </a:lnTo>
                <a:lnTo>
                  <a:pt x="582866" y="361950"/>
                </a:lnTo>
                <a:cubicBezTo>
                  <a:pt x="586041" y="371475"/>
                  <a:pt x="586822" y="382171"/>
                  <a:pt x="592391" y="390525"/>
                </a:cubicBezTo>
                <a:cubicBezTo>
                  <a:pt x="609516" y="416213"/>
                  <a:pt x="614393" y="418099"/>
                  <a:pt x="620966" y="447675"/>
                </a:cubicBezTo>
                <a:cubicBezTo>
                  <a:pt x="625156" y="466528"/>
                  <a:pt x="626301" y="485972"/>
                  <a:pt x="630491" y="504825"/>
                </a:cubicBezTo>
                <a:cubicBezTo>
                  <a:pt x="632669" y="514626"/>
                  <a:pt x="637838" y="523599"/>
                  <a:pt x="640016" y="533400"/>
                </a:cubicBezTo>
                <a:cubicBezTo>
                  <a:pt x="644206" y="552253"/>
                  <a:pt x="646086" y="571549"/>
                  <a:pt x="649541" y="590550"/>
                </a:cubicBezTo>
                <a:cubicBezTo>
                  <a:pt x="652437" y="606478"/>
                  <a:pt x="655891" y="622300"/>
                  <a:pt x="659066" y="638175"/>
                </a:cubicBezTo>
                <a:cubicBezTo>
                  <a:pt x="655891" y="768350"/>
                  <a:pt x="655077" y="898604"/>
                  <a:pt x="649541" y="1028700"/>
                </a:cubicBezTo>
                <a:cubicBezTo>
                  <a:pt x="648860" y="1044694"/>
                  <a:pt x="640667" y="1094073"/>
                  <a:pt x="630491" y="1114425"/>
                </a:cubicBezTo>
                <a:cubicBezTo>
                  <a:pt x="625371" y="1124664"/>
                  <a:pt x="616090" y="1132539"/>
                  <a:pt x="611441" y="1143000"/>
                </a:cubicBezTo>
                <a:cubicBezTo>
                  <a:pt x="596351" y="1176953"/>
                  <a:pt x="599209" y="1202857"/>
                  <a:pt x="573341" y="1228725"/>
                </a:cubicBezTo>
                <a:cubicBezTo>
                  <a:pt x="565246" y="1236820"/>
                  <a:pt x="554291" y="1241425"/>
                  <a:pt x="544766" y="1247775"/>
                </a:cubicBezTo>
                <a:cubicBezTo>
                  <a:pt x="538416" y="1257300"/>
                  <a:pt x="534510" y="1269021"/>
                  <a:pt x="525716" y="1276350"/>
                </a:cubicBezTo>
                <a:cubicBezTo>
                  <a:pt x="510023" y="1289428"/>
                  <a:pt x="478893" y="1298308"/>
                  <a:pt x="459041" y="1304925"/>
                </a:cubicBezTo>
                <a:cubicBezTo>
                  <a:pt x="455866" y="1314450"/>
                  <a:pt x="456616" y="1326400"/>
                  <a:pt x="449516" y="1333500"/>
                </a:cubicBezTo>
                <a:cubicBezTo>
                  <a:pt x="442416" y="1340600"/>
                  <a:pt x="429921" y="1338535"/>
                  <a:pt x="420941" y="1343025"/>
                </a:cubicBezTo>
                <a:cubicBezTo>
                  <a:pt x="410702" y="1348145"/>
                  <a:pt x="402605" y="1356955"/>
                  <a:pt x="392366" y="1362075"/>
                </a:cubicBezTo>
                <a:cubicBezTo>
                  <a:pt x="377141" y="1369688"/>
                  <a:pt x="339933" y="1377056"/>
                  <a:pt x="325691" y="1381125"/>
                </a:cubicBezTo>
                <a:cubicBezTo>
                  <a:pt x="245419" y="1404060"/>
                  <a:pt x="352031" y="1373919"/>
                  <a:pt x="268541" y="1409700"/>
                </a:cubicBezTo>
                <a:cubicBezTo>
                  <a:pt x="256771" y="1414744"/>
                  <a:pt x="191292" y="1427055"/>
                  <a:pt x="182816" y="1428750"/>
                </a:cubicBezTo>
                <a:cubicBezTo>
                  <a:pt x="135191" y="1425575"/>
                  <a:pt x="86247" y="1430801"/>
                  <a:pt x="39941" y="1419225"/>
                </a:cubicBezTo>
                <a:cubicBezTo>
                  <a:pt x="30201" y="1416790"/>
                  <a:pt x="31325" y="1400649"/>
                  <a:pt x="30416" y="1390650"/>
                </a:cubicBezTo>
                <a:cubicBezTo>
                  <a:pt x="28116" y="1365354"/>
                  <a:pt x="30416" y="1358900"/>
                  <a:pt x="30416" y="135255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0" name="Forme libre 29"/>
          <p:cNvSpPr/>
          <p:nvPr/>
        </p:nvSpPr>
        <p:spPr>
          <a:xfrm rot="5400000" flipH="1">
            <a:off x="3824790" y="3115141"/>
            <a:ext cx="659066" cy="1430801"/>
          </a:xfrm>
          <a:custGeom>
            <a:avLst/>
            <a:gdLst>
              <a:gd name="connsiteX0" fmla="*/ 30416 w 659066"/>
              <a:gd name="connsiteY0" fmla="*/ 1352550 h 1430801"/>
              <a:gd name="connsiteX1" fmla="*/ 30416 w 659066"/>
              <a:gd name="connsiteY1" fmla="*/ 1352550 h 1430801"/>
              <a:gd name="connsiteX2" fmla="*/ 30416 w 659066"/>
              <a:gd name="connsiteY2" fmla="*/ 885825 h 1430801"/>
              <a:gd name="connsiteX3" fmla="*/ 39941 w 659066"/>
              <a:gd name="connsiteY3" fmla="*/ 847725 h 1430801"/>
              <a:gd name="connsiteX4" fmla="*/ 30416 w 659066"/>
              <a:gd name="connsiteY4" fmla="*/ 752475 h 1430801"/>
              <a:gd name="connsiteX5" fmla="*/ 20891 w 659066"/>
              <a:gd name="connsiteY5" fmla="*/ 714375 h 1430801"/>
              <a:gd name="connsiteX6" fmla="*/ 1841 w 659066"/>
              <a:gd name="connsiteY6" fmla="*/ 209550 h 1430801"/>
              <a:gd name="connsiteX7" fmla="*/ 20891 w 659066"/>
              <a:gd name="connsiteY7" fmla="*/ 76200 h 1430801"/>
              <a:gd name="connsiteX8" fmla="*/ 30416 w 659066"/>
              <a:gd name="connsiteY8" fmla="*/ 47625 h 1430801"/>
              <a:gd name="connsiteX9" fmla="*/ 49466 w 659066"/>
              <a:gd name="connsiteY9" fmla="*/ 19050 h 1430801"/>
              <a:gd name="connsiteX10" fmla="*/ 116141 w 659066"/>
              <a:gd name="connsiteY10" fmla="*/ 0 h 1430801"/>
              <a:gd name="connsiteX11" fmla="*/ 220916 w 659066"/>
              <a:gd name="connsiteY11" fmla="*/ 9525 h 1430801"/>
              <a:gd name="connsiteX12" fmla="*/ 278066 w 659066"/>
              <a:gd name="connsiteY12" fmla="*/ 28575 h 1430801"/>
              <a:gd name="connsiteX13" fmla="*/ 306641 w 659066"/>
              <a:gd name="connsiteY13" fmla="*/ 38100 h 1430801"/>
              <a:gd name="connsiteX14" fmla="*/ 363791 w 659066"/>
              <a:gd name="connsiteY14" fmla="*/ 85725 h 1430801"/>
              <a:gd name="connsiteX15" fmla="*/ 382841 w 659066"/>
              <a:gd name="connsiteY15" fmla="*/ 114300 h 1430801"/>
              <a:gd name="connsiteX16" fmla="*/ 439991 w 659066"/>
              <a:gd name="connsiteY16" fmla="*/ 142875 h 1430801"/>
              <a:gd name="connsiteX17" fmla="*/ 468566 w 659066"/>
              <a:gd name="connsiteY17" fmla="*/ 161925 h 1430801"/>
              <a:gd name="connsiteX18" fmla="*/ 525716 w 659066"/>
              <a:gd name="connsiteY18" fmla="*/ 190500 h 1430801"/>
              <a:gd name="connsiteX19" fmla="*/ 573341 w 659066"/>
              <a:gd name="connsiteY19" fmla="*/ 333375 h 1430801"/>
              <a:gd name="connsiteX20" fmla="*/ 582866 w 659066"/>
              <a:gd name="connsiteY20" fmla="*/ 361950 h 1430801"/>
              <a:gd name="connsiteX21" fmla="*/ 592391 w 659066"/>
              <a:gd name="connsiteY21" fmla="*/ 390525 h 1430801"/>
              <a:gd name="connsiteX22" fmla="*/ 620966 w 659066"/>
              <a:gd name="connsiteY22" fmla="*/ 447675 h 1430801"/>
              <a:gd name="connsiteX23" fmla="*/ 630491 w 659066"/>
              <a:gd name="connsiteY23" fmla="*/ 504825 h 1430801"/>
              <a:gd name="connsiteX24" fmla="*/ 640016 w 659066"/>
              <a:gd name="connsiteY24" fmla="*/ 533400 h 1430801"/>
              <a:gd name="connsiteX25" fmla="*/ 649541 w 659066"/>
              <a:gd name="connsiteY25" fmla="*/ 590550 h 1430801"/>
              <a:gd name="connsiteX26" fmla="*/ 659066 w 659066"/>
              <a:gd name="connsiteY26" fmla="*/ 638175 h 1430801"/>
              <a:gd name="connsiteX27" fmla="*/ 649541 w 659066"/>
              <a:gd name="connsiteY27" fmla="*/ 1028700 h 1430801"/>
              <a:gd name="connsiteX28" fmla="*/ 630491 w 659066"/>
              <a:gd name="connsiteY28" fmla="*/ 1114425 h 1430801"/>
              <a:gd name="connsiteX29" fmla="*/ 611441 w 659066"/>
              <a:gd name="connsiteY29" fmla="*/ 1143000 h 1430801"/>
              <a:gd name="connsiteX30" fmla="*/ 573341 w 659066"/>
              <a:gd name="connsiteY30" fmla="*/ 1228725 h 1430801"/>
              <a:gd name="connsiteX31" fmla="*/ 544766 w 659066"/>
              <a:gd name="connsiteY31" fmla="*/ 1247775 h 1430801"/>
              <a:gd name="connsiteX32" fmla="*/ 525716 w 659066"/>
              <a:gd name="connsiteY32" fmla="*/ 1276350 h 1430801"/>
              <a:gd name="connsiteX33" fmla="*/ 459041 w 659066"/>
              <a:gd name="connsiteY33" fmla="*/ 1304925 h 1430801"/>
              <a:gd name="connsiteX34" fmla="*/ 449516 w 659066"/>
              <a:gd name="connsiteY34" fmla="*/ 1333500 h 1430801"/>
              <a:gd name="connsiteX35" fmla="*/ 420941 w 659066"/>
              <a:gd name="connsiteY35" fmla="*/ 1343025 h 1430801"/>
              <a:gd name="connsiteX36" fmla="*/ 392366 w 659066"/>
              <a:gd name="connsiteY36" fmla="*/ 1362075 h 1430801"/>
              <a:gd name="connsiteX37" fmla="*/ 325691 w 659066"/>
              <a:gd name="connsiteY37" fmla="*/ 1381125 h 1430801"/>
              <a:gd name="connsiteX38" fmla="*/ 268541 w 659066"/>
              <a:gd name="connsiteY38" fmla="*/ 1409700 h 1430801"/>
              <a:gd name="connsiteX39" fmla="*/ 182816 w 659066"/>
              <a:gd name="connsiteY39" fmla="*/ 1428750 h 1430801"/>
              <a:gd name="connsiteX40" fmla="*/ 39941 w 659066"/>
              <a:gd name="connsiteY40" fmla="*/ 1419225 h 1430801"/>
              <a:gd name="connsiteX41" fmla="*/ 30416 w 659066"/>
              <a:gd name="connsiteY41" fmla="*/ 1390650 h 1430801"/>
              <a:gd name="connsiteX42" fmla="*/ 30416 w 659066"/>
              <a:gd name="connsiteY42" fmla="*/ 1352550 h 143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59066" h="1430801">
                <a:moveTo>
                  <a:pt x="30416" y="1352550"/>
                </a:moveTo>
                <a:lnTo>
                  <a:pt x="30416" y="1352550"/>
                </a:lnTo>
                <a:cubicBezTo>
                  <a:pt x="11577" y="1145319"/>
                  <a:pt x="14418" y="1221779"/>
                  <a:pt x="30416" y="885825"/>
                </a:cubicBezTo>
                <a:cubicBezTo>
                  <a:pt x="31039" y="872749"/>
                  <a:pt x="36766" y="860425"/>
                  <a:pt x="39941" y="847725"/>
                </a:cubicBezTo>
                <a:cubicBezTo>
                  <a:pt x="36766" y="815975"/>
                  <a:pt x="34929" y="784063"/>
                  <a:pt x="30416" y="752475"/>
                </a:cubicBezTo>
                <a:cubicBezTo>
                  <a:pt x="28565" y="739516"/>
                  <a:pt x="21404" y="727456"/>
                  <a:pt x="20891" y="714375"/>
                </a:cubicBezTo>
                <a:cubicBezTo>
                  <a:pt x="0" y="181662"/>
                  <a:pt x="37321" y="422433"/>
                  <a:pt x="1841" y="209550"/>
                </a:cubicBezTo>
                <a:cubicBezTo>
                  <a:pt x="9432" y="133643"/>
                  <a:pt x="4955" y="131976"/>
                  <a:pt x="20891" y="76200"/>
                </a:cubicBezTo>
                <a:cubicBezTo>
                  <a:pt x="23649" y="66546"/>
                  <a:pt x="25926" y="56605"/>
                  <a:pt x="30416" y="47625"/>
                </a:cubicBezTo>
                <a:cubicBezTo>
                  <a:pt x="35536" y="37386"/>
                  <a:pt x="40527" y="26201"/>
                  <a:pt x="49466" y="19050"/>
                </a:cubicBezTo>
                <a:cubicBezTo>
                  <a:pt x="55677" y="14081"/>
                  <a:pt x="113652" y="622"/>
                  <a:pt x="116141" y="0"/>
                </a:cubicBezTo>
                <a:cubicBezTo>
                  <a:pt x="151066" y="3175"/>
                  <a:pt x="186381" y="3431"/>
                  <a:pt x="220916" y="9525"/>
                </a:cubicBezTo>
                <a:cubicBezTo>
                  <a:pt x="240691" y="13015"/>
                  <a:pt x="259016" y="22225"/>
                  <a:pt x="278066" y="28575"/>
                </a:cubicBezTo>
                <a:lnTo>
                  <a:pt x="306641" y="38100"/>
                </a:lnTo>
                <a:cubicBezTo>
                  <a:pt x="353053" y="107718"/>
                  <a:pt x="291282" y="25301"/>
                  <a:pt x="363791" y="85725"/>
                </a:cubicBezTo>
                <a:cubicBezTo>
                  <a:pt x="372585" y="93054"/>
                  <a:pt x="374746" y="106205"/>
                  <a:pt x="382841" y="114300"/>
                </a:cubicBezTo>
                <a:cubicBezTo>
                  <a:pt x="410138" y="141597"/>
                  <a:pt x="409003" y="127381"/>
                  <a:pt x="439991" y="142875"/>
                </a:cubicBezTo>
                <a:cubicBezTo>
                  <a:pt x="450230" y="147995"/>
                  <a:pt x="458327" y="156805"/>
                  <a:pt x="468566" y="161925"/>
                </a:cubicBezTo>
                <a:cubicBezTo>
                  <a:pt x="547436" y="201360"/>
                  <a:pt x="443824" y="135905"/>
                  <a:pt x="525716" y="190500"/>
                </a:cubicBezTo>
                <a:lnTo>
                  <a:pt x="573341" y="333375"/>
                </a:lnTo>
                <a:lnTo>
                  <a:pt x="582866" y="361950"/>
                </a:lnTo>
                <a:cubicBezTo>
                  <a:pt x="586041" y="371475"/>
                  <a:pt x="586822" y="382171"/>
                  <a:pt x="592391" y="390525"/>
                </a:cubicBezTo>
                <a:cubicBezTo>
                  <a:pt x="609516" y="416213"/>
                  <a:pt x="614393" y="418099"/>
                  <a:pt x="620966" y="447675"/>
                </a:cubicBezTo>
                <a:cubicBezTo>
                  <a:pt x="625156" y="466528"/>
                  <a:pt x="626301" y="485972"/>
                  <a:pt x="630491" y="504825"/>
                </a:cubicBezTo>
                <a:cubicBezTo>
                  <a:pt x="632669" y="514626"/>
                  <a:pt x="637838" y="523599"/>
                  <a:pt x="640016" y="533400"/>
                </a:cubicBezTo>
                <a:cubicBezTo>
                  <a:pt x="644206" y="552253"/>
                  <a:pt x="646086" y="571549"/>
                  <a:pt x="649541" y="590550"/>
                </a:cubicBezTo>
                <a:cubicBezTo>
                  <a:pt x="652437" y="606478"/>
                  <a:pt x="655891" y="622300"/>
                  <a:pt x="659066" y="638175"/>
                </a:cubicBezTo>
                <a:cubicBezTo>
                  <a:pt x="655891" y="768350"/>
                  <a:pt x="655077" y="898604"/>
                  <a:pt x="649541" y="1028700"/>
                </a:cubicBezTo>
                <a:cubicBezTo>
                  <a:pt x="648860" y="1044694"/>
                  <a:pt x="640667" y="1094073"/>
                  <a:pt x="630491" y="1114425"/>
                </a:cubicBezTo>
                <a:cubicBezTo>
                  <a:pt x="625371" y="1124664"/>
                  <a:pt x="616090" y="1132539"/>
                  <a:pt x="611441" y="1143000"/>
                </a:cubicBezTo>
                <a:cubicBezTo>
                  <a:pt x="596351" y="1176953"/>
                  <a:pt x="599209" y="1202857"/>
                  <a:pt x="573341" y="1228725"/>
                </a:cubicBezTo>
                <a:cubicBezTo>
                  <a:pt x="565246" y="1236820"/>
                  <a:pt x="554291" y="1241425"/>
                  <a:pt x="544766" y="1247775"/>
                </a:cubicBezTo>
                <a:cubicBezTo>
                  <a:pt x="538416" y="1257300"/>
                  <a:pt x="534510" y="1269021"/>
                  <a:pt x="525716" y="1276350"/>
                </a:cubicBezTo>
                <a:cubicBezTo>
                  <a:pt x="510023" y="1289428"/>
                  <a:pt x="478893" y="1298308"/>
                  <a:pt x="459041" y="1304925"/>
                </a:cubicBezTo>
                <a:cubicBezTo>
                  <a:pt x="455866" y="1314450"/>
                  <a:pt x="456616" y="1326400"/>
                  <a:pt x="449516" y="1333500"/>
                </a:cubicBezTo>
                <a:cubicBezTo>
                  <a:pt x="442416" y="1340600"/>
                  <a:pt x="429921" y="1338535"/>
                  <a:pt x="420941" y="1343025"/>
                </a:cubicBezTo>
                <a:cubicBezTo>
                  <a:pt x="410702" y="1348145"/>
                  <a:pt x="402605" y="1356955"/>
                  <a:pt x="392366" y="1362075"/>
                </a:cubicBezTo>
                <a:cubicBezTo>
                  <a:pt x="377141" y="1369688"/>
                  <a:pt x="339933" y="1377056"/>
                  <a:pt x="325691" y="1381125"/>
                </a:cubicBezTo>
                <a:cubicBezTo>
                  <a:pt x="245419" y="1404060"/>
                  <a:pt x="352031" y="1373919"/>
                  <a:pt x="268541" y="1409700"/>
                </a:cubicBezTo>
                <a:cubicBezTo>
                  <a:pt x="256771" y="1414744"/>
                  <a:pt x="191292" y="1427055"/>
                  <a:pt x="182816" y="1428750"/>
                </a:cubicBezTo>
                <a:cubicBezTo>
                  <a:pt x="135191" y="1425575"/>
                  <a:pt x="86247" y="1430801"/>
                  <a:pt x="39941" y="1419225"/>
                </a:cubicBezTo>
                <a:cubicBezTo>
                  <a:pt x="30201" y="1416790"/>
                  <a:pt x="31325" y="1400649"/>
                  <a:pt x="30416" y="1390650"/>
                </a:cubicBezTo>
                <a:cubicBezTo>
                  <a:pt x="28116" y="1365354"/>
                  <a:pt x="30416" y="1358900"/>
                  <a:pt x="30416" y="135255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874113"/>
              </p:ext>
            </p:extLst>
          </p:nvPr>
        </p:nvGraphicFramePr>
        <p:xfrm>
          <a:off x="2686050" y="1412875"/>
          <a:ext cx="35496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78" name="Équation" r:id="rId4" imgW="1460160" imgH="419040" progId="Equation.3">
                  <p:embed/>
                </p:oleObj>
              </mc:Choice>
              <mc:Fallback>
                <p:oleObj name="Équation" r:id="rId4" imgW="146016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412875"/>
                        <a:ext cx="3549650" cy="10080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eur droit avec flèche 29"/>
          <p:cNvCxnSpPr/>
          <p:nvPr/>
        </p:nvCxnSpPr>
        <p:spPr>
          <a:xfrm>
            <a:off x="3623760" y="6200608"/>
            <a:ext cx="5256584" cy="0"/>
          </a:xfrm>
          <a:prstGeom prst="straightConnector1">
            <a:avLst/>
          </a:prstGeom>
          <a:ln w="254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3632760" y="5227078"/>
            <a:ext cx="1800200" cy="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3629370" y="5731134"/>
            <a:ext cx="3501264" cy="0"/>
          </a:xfrm>
          <a:prstGeom prst="straightConnector1">
            <a:avLst/>
          </a:prstGeom>
          <a:ln w="2540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27956" t="34300" r="14164" b="26501"/>
          <a:stretch>
            <a:fillRect/>
          </a:stretch>
        </p:blipFill>
        <p:spPr bwMode="auto">
          <a:xfrm>
            <a:off x="110362" y="1626678"/>
            <a:ext cx="9019002" cy="343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>
            <a:off x="3627642" y="5011054"/>
            <a:ext cx="5284202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5400284" y="3354870"/>
            <a:ext cx="2158" cy="187220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130634" y="3356344"/>
            <a:ext cx="0" cy="237479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1" name="Object 3"/>
          <p:cNvGraphicFramePr>
            <a:graphicFrameLocks noChangeAspect="1"/>
          </p:cNvGraphicFramePr>
          <p:nvPr/>
        </p:nvGraphicFramePr>
        <p:xfrm>
          <a:off x="4307712" y="5093307"/>
          <a:ext cx="368300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96" name="Équation" r:id="rId4" imgW="164880" imgH="393480" progId="Equation.3">
                  <p:embed/>
                </p:oleObj>
              </mc:Choice>
              <mc:Fallback>
                <p:oleObj name="Équation" r:id="rId4" imgW="16488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7712" y="5093307"/>
                        <a:ext cx="368300" cy="8715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2" name="Object 3"/>
          <p:cNvGraphicFramePr>
            <a:graphicFrameLocks noChangeAspect="1"/>
          </p:cNvGraphicFramePr>
          <p:nvPr/>
        </p:nvGraphicFramePr>
        <p:xfrm>
          <a:off x="5461825" y="5409219"/>
          <a:ext cx="5334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97" name="Équation" r:id="rId6" imgW="241200" imgH="393480" progId="Equation.3">
                  <p:embed/>
                </p:oleObj>
              </mc:Choice>
              <mc:Fallback>
                <p:oleObj name="Équation" r:id="rId6" imgW="2412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825" y="5409219"/>
                        <a:ext cx="533400" cy="8715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3" name="Object 3"/>
          <p:cNvGraphicFramePr>
            <a:graphicFrameLocks noChangeAspect="1"/>
          </p:cNvGraphicFramePr>
          <p:nvPr/>
        </p:nvGraphicFramePr>
        <p:xfrm>
          <a:off x="6973125" y="5874357"/>
          <a:ext cx="53498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98" name="Équation" r:id="rId8" imgW="241200" imgH="393480" progId="Equation.3">
                  <p:embed/>
                </p:oleObj>
              </mc:Choice>
              <mc:Fallback>
                <p:oleObj name="Équation" r:id="rId8" imgW="24120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125" y="5874357"/>
                        <a:ext cx="534987" cy="8731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Connecteur droit 31"/>
          <p:cNvCxnSpPr/>
          <p:nvPr/>
        </p:nvCxnSpPr>
        <p:spPr>
          <a:xfrm flipH="1">
            <a:off x="8858826" y="3508744"/>
            <a:ext cx="0" cy="272644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8873456" y="1654796"/>
            <a:ext cx="0" cy="272644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3659620" y="1626678"/>
            <a:ext cx="0" cy="460851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re 1"/>
          <p:cNvSpPr txBox="1">
            <a:spLocks/>
          </p:cNvSpPr>
          <p:nvPr/>
        </p:nvSpPr>
        <p:spPr>
          <a:xfrm>
            <a:off x="323528" y="44624"/>
            <a:ext cx="8363272" cy="1354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400" dirty="0" smtClean="0">
                <a:latin typeface="+mj-lt"/>
                <a:ea typeface="+mj-ea"/>
                <a:cs typeface="+mj-cs"/>
              </a:rPr>
              <a:t>3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1)Systèmes triphasés</a:t>
            </a:r>
            <a:b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311)Tension</a:t>
            </a:r>
            <a:r>
              <a:rPr kumimoji="0" lang="fr-FR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simple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34" name="Object 10"/>
          <p:cNvGraphicFramePr>
            <a:graphicFrameLocks noChangeAspect="1"/>
          </p:cNvGraphicFramePr>
          <p:nvPr/>
        </p:nvGraphicFramePr>
        <p:xfrm>
          <a:off x="2268538" y="3039348"/>
          <a:ext cx="431254" cy="559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99" name="Équation" r:id="rId10" imgW="164880" imgH="215640" progId="Equation.3">
                  <p:embed/>
                </p:oleObj>
              </mc:Choice>
              <mc:Fallback>
                <p:oleObj name="Équation" r:id="rId10" imgW="16488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039348"/>
                        <a:ext cx="431254" cy="55951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5" name="Object 11"/>
          <p:cNvGraphicFramePr>
            <a:graphicFrameLocks noChangeAspect="1"/>
          </p:cNvGraphicFramePr>
          <p:nvPr/>
        </p:nvGraphicFramePr>
        <p:xfrm>
          <a:off x="739775" y="3860800"/>
          <a:ext cx="46513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00" name="Équation" r:id="rId12" imgW="177480" imgH="215640" progId="Equation.3">
                  <p:embed/>
                </p:oleObj>
              </mc:Choice>
              <mc:Fallback>
                <p:oleObj name="Équation" r:id="rId12" imgW="17748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" y="3860800"/>
                        <a:ext cx="465138" cy="5588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6" name="Object 12"/>
          <p:cNvGraphicFramePr>
            <a:graphicFrameLocks noChangeAspect="1"/>
          </p:cNvGraphicFramePr>
          <p:nvPr/>
        </p:nvGraphicFramePr>
        <p:xfrm>
          <a:off x="827088" y="2189163"/>
          <a:ext cx="4492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01" name="Équation" r:id="rId14" imgW="177480" imgH="228600" progId="Equation.3">
                  <p:embed/>
                </p:oleObj>
              </mc:Choice>
              <mc:Fallback>
                <p:oleObj name="Équation" r:id="rId14" imgW="177480" imgH="228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189163"/>
                        <a:ext cx="449262" cy="5905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539552" y="4653136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Système direct</a:t>
            </a:r>
            <a:endParaRPr lang="fr-FR" sz="2800" dirty="0"/>
          </a:p>
        </p:txBody>
      </p:sp>
      <p:sp>
        <p:nvSpPr>
          <p:cNvPr id="26" name="Arc 25"/>
          <p:cNvSpPr/>
          <p:nvPr/>
        </p:nvSpPr>
        <p:spPr>
          <a:xfrm>
            <a:off x="1403648" y="2636912"/>
            <a:ext cx="504056" cy="648072"/>
          </a:xfrm>
          <a:prstGeom prst="arc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162" name="Picture 2"/>
          <p:cNvPicPr>
            <a:picLocks noChangeAspect="1" noChangeArrowheads="1"/>
          </p:cNvPicPr>
          <p:nvPr/>
        </p:nvPicPr>
        <p:blipFill>
          <a:blip r:embed="rId2" cstate="print"/>
          <a:srcRect l="15102" t="6734" b="53312"/>
          <a:stretch>
            <a:fillRect/>
          </a:stretch>
        </p:blipFill>
        <p:spPr bwMode="auto">
          <a:xfrm>
            <a:off x="251520" y="2175247"/>
            <a:ext cx="3960440" cy="3688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4280" t="58360" b="2134"/>
          <a:stretch>
            <a:fillRect/>
          </a:stretch>
        </p:blipFill>
        <p:spPr bwMode="auto">
          <a:xfrm>
            <a:off x="4572000" y="2103239"/>
            <a:ext cx="4421623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5"/>
          <p:cNvCxnSpPr/>
          <p:nvPr/>
        </p:nvCxnSpPr>
        <p:spPr>
          <a:xfrm>
            <a:off x="4360168" y="2038772"/>
            <a:ext cx="0" cy="468052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11560" y="6207695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Synchronisme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932040" y="6279703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Asynchronisme</a:t>
            </a:r>
            <a:endParaRPr lang="fr-FR" sz="2400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1520" y="-89512"/>
            <a:ext cx="8435280" cy="187220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511)Production d’un champ tournant par un aimant permanent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522)Glissement</a:t>
            </a:r>
            <a:endParaRPr lang="fr-FR" dirty="0"/>
          </a:p>
        </p:txBody>
      </p:sp>
      <p:graphicFrame>
        <p:nvGraphicFramePr>
          <p:cNvPr id="187394" name="Object 2"/>
          <p:cNvGraphicFramePr>
            <a:graphicFrameLocks noChangeAspect="1"/>
          </p:cNvGraphicFramePr>
          <p:nvPr/>
        </p:nvGraphicFramePr>
        <p:xfrm>
          <a:off x="3491880" y="2420888"/>
          <a:ext cx="28416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47" name="Équation" r:id="rId3" imgW="1168200" imgH="228600" progId="Equation.3">
                  <p:embed/>
                </p:oleObj>
              </mc:Choice>
              <mc:Fallback>
                <p:oleObj name="Équation" r:id="rId3" imgW="116820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2420888"/>
                        <a:ext cx="2841625" cy="5492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3516388" y="3212976"/>
          <a:ext cx="25939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48" name="Équation" r:id="rId5" imgW="1066680" imgH="228600" progId="Equation.3">
                  <p:embed/>
                </p:oleObj>
              </mc:Choice>
              <mc:Fallback>
                <p:oleObj name="Équation" r:id="rId5" imgW="106668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6388" y="3212976"/>
                        <a:ext cx="2593975" cy="5492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ccolade ouvrante 4"/>
          <p:cNvSpPr/>
          <p:nvPr/>
        </p:nvSpPr>
        <p:spPr>
          <a:xfrm>
            <a:off x="3131840" y="2060848"/>
            <a:ext cx="216024" cy="201622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2420888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Glissement absolu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395536" y="472514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Glissement relatif</a:t>
            </a:r>
            <a:endParaRPr lang="fr-FR" sz="2800" dirty="0"/>
          </a:p>
        </p:txBody>
      </p:sp>
      <p:graphicFrame>
        <p:nvGraphicFramePr>
          <p:cNvPr id="187396" name="Object 4"/>
          <p:cNvGraphicFramePr>
            <a:graphicFrameLocks noChangeAspect="1"/>
          </p:cNvGraphicFramePr>
          <p:nvPr/>
        </p:nvGraphicFramePr>
        <p:xfrm>
          <a:off x="3059832" y="4509120"/>
          <a:ext cx="47244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49" name="Équation" r:id="rId7" imgW="1942920" imgH="431640" progId="Equation.3">
                  <p:embed/>
                </p:oleObj>
              </mc:Choice>
              <mc:Fallback>
                <p:oleObj name="Équation" r:id="rId7" imgW="194292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4509120"/>
                        <a:ext cx="4724400" cy="10382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80928"/>
            <a:ext cx="4806082" cy="315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lipse 3"/>
          <p:cNvSpPr/>
          <p:nvPr/>
        </p:nvSpPr>
        <p:spPr>
          <a:xfrm>
            <a:off x="899592" y="4941168"/>
            <a:ext cx="792088" cy="2880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691680" y="5085184"/>
            <a:ext cx="4608512" cy="1368152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372200" y="623731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Vitesse du Rotor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364088" y="522920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Vitesse du stator = vitesse de synchronisme  = 50.60 /2 = 1500 </a:t>
            </a:r>
            <a:r>
              <a:rPr lang="fr-FR" sz="1400" dirty="0" err="1" smtClean="0"/>
              <a:t>trs</a:t>
            </a:r>
            <a:r>
              <a:rPr lang="fr-FR" sz="1400" dirty="0" smtClean="0"/>
              <a:t>/min</a:t>
            </a:r>
            <a:endParaRPr lang="fr-FR" sz="1400" dirty="0"/>
          </a:p>
        </p:txBody>
      </p:sp>
      <p:sp>
        <p:nvSpPr>
          <p:cNvPr id="10" name="Flèche vers le bas 9"/>
          <p:cNvSpPr/>
          <p:nvPr/>
        </p:nvSpPr>
        <p:spPr>
          <a:xfrm flipV="1">
            <a:off x="7092280" y="5877272"/>
            <a:ext cx="7200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652120" y="290431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Sachant que le moteur est équipé de 2 paires de pôles magnétiques</a:t>
            </a:r>
            <a:endParaRPr lang="fr-FR" sz="1400" dirty="0"/>
          </a:p>
        </p:txBody>
      </p:sp>
      <p:sp>
        <p:nvSpPr>
          <p:cNvPr id="13" name="Explosion 1 12"/>
          <p:cNvSpPr/>
          <p:nvPr/>
        </p:nvSpPr>
        <p:spPr>
          <a:xfrm>
            <a:off x="5292080" y="2060848"/>
            <a:ext cx="4032448" cy="2376264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6" name="Flèche vers le bas 15"/>
          <p:cNvSpPr/>
          <p:nvPr/>
        </p:nvSpPr>
        <p:spPr>
          <a:xfrm flipV="1">
            <a:off x="7092280" y="4869160"/>
            <a:ext cx="7200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148064" y="4509120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Valeur du glissement relatif =1500-1410/1500 = 6%</a:t>
            </a:r>
            <a:endParaRPr lang="fr-FR" sz="1400" dirty="0"/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522)Glissement</a:t>
            </a:r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414" t="9195" r="8995"/>
          <a:stretch>
            <a:fillRect/>
          </a:stretch>
        </p:blipFill>
        <p:spPr bwMode="auto">
          <a:xfrm rot="5400000">
            <a:off x="2375755" y="800709"/>
            <a:ext cx="3744418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522)Glissement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522)Moment du couple moteur</a:t>
            </a:r>
            <a:endParaRPr lang="fr-FR" dirty="0"/>
          </a:p>
        </p:txBody>
      </p:sp>
      <p:graphicFrame>
        <p:nvGraphicFramePr>
          <p:cNvPr id="188418" name="Object 2"/>
          <p:cNvGraphicFramePr>
            <a:graphicFrameLocks noChangeAspect="1"/>
          </p:cNvGraphicFramePr>
          <p:nvPr/>
        </p:nvGraphicFramePr>
        <p:xfrm>
          <a:off x="3059832" y="1916832"/>
          <a:ext cx="2415898" cy="77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89" name="Équation" r:id="rId3" imgW="545760" imgH="177480" progId="Equation.3">
                  <p:embed/>
                </p:oleObj>
              </mc:Choice>
              <mc:Fallback>
                <p:oleObj name="Équation" r:id="rId3" imgW="545760" imgH="177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916832"/>
                        <a:ext cx="2415898" cy="77661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202397"/>
              </p:ext>
            </p:extLst>
          </p:nvPr>
        </p:nvGraphicFramePr>
        <p:xfrm>
          <a:off x="4412516" y="4581128"/>
          <a:ext cx="4279408" cy="854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90" name="Équation" r:id="rId5" imgW="1130040" imgH="228600" progId="Equation.3">
                  <p:embed/>
                </p:oleObj>
              </mc:Choice>
              <mc:Fallback>
                <p:oleObj name="Équation" r:id="rId5" imgW="113004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2516" y="4581128"/>
                        <a:ext cx="4279408" cy="85479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46259"/>
              </p:ext>
            </p:extLst>
          </p:nvPr>
        </p:nvGraphicFramePr>
        <p:xfrm>
          <a:off x="495300" y="4509393"/>
          <a:ext cx="348297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91" name="Équation" r:id="rId7" imgW="787320" imgH="228600" progId="Equation.3">
                  <p:embed/>
                </p:oleObj>
              </mc:Choice>
              <mc:Fallback>
                <p:oleObj name="Équation" r:id="rId7" imgW="7873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4509393"/>
                        <a:ext cx="3482975" cy="9985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e 18"/>
          <p:cNvGrpSpPr/>
          <p:nvPr/>
        </p:nvGrpSpPr>
        <p:grpSpPr>
          <a:xfrm>
            <a:off x="2699792" y="2924945"/>
            <a:ext cx="3168352" cy="864096"/>
            <a:chOff x="3059832" y="3501008"/>
            <a:chExt cx="2160240" cy="79208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3059832" y="3501008"/>
              <a:ext cx="1080120" cy="79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>
              <a:off x="4139952" y="3501008"/>
              <a:ext cx="1080120" cy="79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ZoneTexte 10"/>
          <p:cNvSpPr txBox="1"/>
          <p:nvPr/>
        </p:nvSpPr>
        <p:spPr>
          <a:xfrm>
            <a:off x="611560" y="386104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 la sortie du Stator</a:t>
            </a:r>
            <a:endParaRPr lang="fr-FR" sz="28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263702" y="3861048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 la sortie du Rotor</a:t>
            </a:r>
            <a:endParaRPr lang="fr-FR" sz="2800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051149"/>
              </p:ext>
            </p:extLst>
          </p:nvPr>
        </p:nvGraphicFramePr>
        <p:xfrm>
          <a:off x="2915816" y="5733256"/>
          <a:ext cx="325913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92" name="Équation" r:id="rId9" imgW="736560" imgH="228600" progId="Equation.3">
                  <p:embed/>
                </p:oleObj>
              </mc:Choice>
              <mc:Fallback>
                <p:oleObj name="Équation" r:id="rId9" imgW="73656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5733256"/>
                        <a:ext cx="3259137" cy="10001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188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0"/>
                                        <p:tgtEl>
                                          <p:spTgt spid="188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523)Bilan énergétique</a:t>
            </a:r>
            <a:endParaRPr lang="fr-FR" dirty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396981"/>
            <a:ext cx="8659044" cy="2184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75656" y="3645024"/>
            <a:ext cx="1656184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995936" y="3667890"/>
            <a:ext cx="1656184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228184" y="3667890"/>
            <a:ext cx="1656184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142473" y="2920790"/>
            <a:ext cx="968003" cy="86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510256" y="2926271"/>
            <a:ext cx="968003" cy="86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182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523)Bilan énergétique</a:t>
            </a:r>
            <a:endParaRPr lang="fr-FR" dirty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396981"/>
            <a:ext cx="8659044" cy="2184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523)Puissance transmise au rotor</a:t>
            </a:r>
            <a:endParaRPr lang="fr-FR" dirty="0"/>
          </a:p>
        </p:txBody>
      </p:sp>
      <p:graphicFrame>
        <p:nvGraphicFramePr>
          <p:cNvPr id="190466" name="Object 2"/>
          <p:cNvGraphicFramePr>
            <a:graphicFrameLocks noChangeAspect="1"/>
          </p:cNvGraphicFramePr>
          <p:nvPr/>
        </p:nvGraphicFramePr>
        <p:xfrm>
          <a:off x="323528" y="2420888"/>
          <a:ext cx="8316416" cy="772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70" name="Équation" r:id="rId3" imgW="2565360" imgH="241200" progId="Equation.3">
                  <p:embed/>
                </p:oleObj>
              </mc:Choice>
              <mc:Fallback>
                <p:oleObj name="Équation" r:id="rId3" imgW="256536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420888"/>
                        <a:ext cx="8316416" cy="77264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67" name="Object 3"/>
          <p:cNvGraphicFramePr>
            <a:graphicFrameLocks noChangeAspect="1"/>
          </p:cNvGraphicFramePr>
          <p:nvPr/>
        </p:nvGraphicFramePr>
        <p:xfrm>
          <a:off x="2195736" y="4725144"/>
          <a:ext cx="2584691" cy="1362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71" name="Équation" r:id="rId5" imgW="736560" imgH="393480" progId="Equation.3">
                  <p:embed/>
                </p:oleObj>
              </mc:Choice>
              <mc:Fallback>
                <p:oleObj name="Équation" r:id="rId5" imgW="73656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725144"/>
                        <a:ext cx="2584691" cy="136259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ccolade ouvrante 4"/>
          <p:cNvSpPr/>
          <p:nvPr/>
        </p:nvSpPr>
        <p:spPr>
          <a:xfrm>
            <a:off x="1403648" y="4365104"/>
            <a:ext cx="792088" cy="22322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isocèle 5"/>
          <p:cNvSpPr/>
          <p:nvPr/>
        </p:nvSpPr>
        <p:spPr>
          <a:xfrm>
            <a:off x="683568" y="4365104"/>
            <a:ext cx="576064" cy="72008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539552" y="5445224"/>
            <a:ext cx="936104" cy="1080120"/>
            <a:chOff x="5508104" y="4293096"/>
            <a:chExt cx="1296144" cy="1440160"/>
          </a:xfrm>
        </p:grpSpPr>
        <p:cxnSp>
          <p:nvCxnSpPr>
            <p:cNvPr id="8" name="Connecteur droit 7"/>
            <p:cNvCxnSpPr/>
            <p:nvPr/>
          </p:nvCxnSpPr>
          <p:spPr>
            <a:xfrm>
              <a:off x="6156176" y="4293096"/>
              <a:ext cx="0" cy="7920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flipH="1">
              <a:off x="5508104" y="5085184"/>
              <a:ext cx="648072" cy="64807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 flipH="1" flipV="1">
              <a:off x="6156176" y="5085184"/>
              <a:ext cx="648072" cy="64807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523)Pertes par effet JOULE</a:t>
            </a:r>
            <a:endParaRPr lang="fr-FR" dirty="0"/>
          </a:p>
        </p:txBody>
      </p:sp>
      <p:graphicFrame>
        <p:nvGraphicFramePr>
          <p:cNvPr id="191490" name="Object 2"/>
          <p:cNvGraphicFramePr>
            <a:graphicFrameLocks noChangeAspect="1"/>
          </p:cNvGraphicFramePr>
          <p:nvPr/>
        </p:nvGraphicFramePr>
        <p:xfrm>
          <a:off x="1115616" y="2060848"/>
          <a:ext cx="69977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44" name="Équation" r:id="rId3" imgW="2158920" imgH="241200" progId="Equation.3">
                  <p:embed/>
                </p:oleObj>
              </mc:Choice>
              <mc:Fallback>
                <p:oleObj name="Équation" r:id="rId3" imgW="215892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060848"/>
                        <a:ext cx="6997700" cy="7715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2" name="Object 4"/>
          <p:cNvGraphicFramePr>
            <a:graphicFrameLocks noChangeAspect="1"/>
          </p:cNvGraphicFramePr>
          <p:nvPr/>
        </p:nvGraphicFramePr>
        <p:xfrm>
          <a:off x="5724128" y="5517232"/>
          <a:ext cx="30448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45" name="Équation" r:id="rId5" imgW="939600" imgH="215640" progId="Equation.3">
                  <p:embed/>
                </p:oleObj>
              </mc:Choice>
              <mc:Fallback>
                <p:oleObj name="Équation" r:id="rId5" imgW="93960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5517232"/>
                        <a:ext cx="3044825" cy="6921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ccolade ouvrante 5"/>
          <p:cNvSpPr/>
          <p:nvPr/>
        </p:nvSpPr>
        <p:spPr>
          <a:xfrm>
            <a:off x="467544" y="4869160"/>
            <a:ext cx="936104" cy="17728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vers le bas 6"/>
          <p:cNvSpPr/>
          <p:nvPr/>
        </p:nvSpPr>
        <p:spPr>
          <a:xfrm>
            <a:off x="4355976" y="3140968"/>
            <a:ext cx="14401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91493" name="Object 5"/>
          <p:cNvGraphicFramePr>
            <a:graphicFrameLocks noChangeAspect="1"/>
          </p:cNvGraphicFramePr>
          <p:nvPr/>
        </p:nvGraphicFramePr>
        <p:xfrm>
          <a:off x="1598613" y="3952751"/>
          <a:ext cx="617378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46" name="Équation" r:id="rId7" imgW="1904760" imgH="228600" progId="Equation.3">
                  <p:embed/>
                </p:oleObj>
              </mc:Choice>
              <mc:Fallback>
                <p:oleObj name="Équation" r:id="rId7" imgW="190476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3952751"/>
                        <a:ext cx="6173787" cy="7318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115616" y="4964756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Fréquence des courants </a:t>
            </a:r>
            <a:r>
              <a:rPr lang="fr-FR" sz="2800" dirty="0" err="1" smtClean="0"/>
              <a:t>rotoriques</a:t>
            </a:r>
            <a:r>
              <a:rPr lang="fr-FR" sz="2800" dirty="0" smtClean="0"/>
              <a:t> très faible</a:t>
            </a:r>
            <a:endParaRPr lang="fr-FR" sz="2800" dirty="0"/>
          </a:p>
        </p:txBody>
      </p:sp>
      <p:sp>
        <p:nvSpPr>
          <p:cNvPr id="9" name="Flèche droite 8"/>
          <p:cNvSpPr/>
          <p:nvPr/>
        </p:nvSpPr>
        <p:spPr>
          <a:xfrm>
            <a:off x="4355976" y="5661248"/>
            <a:ext cx="108012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523) Rendement</a:t>
            </a:r>
            <a:endParaRPr lang="fr-FR" dirty="0"/>
          </a:p>
        </p:txBody>
      </p:sp>
      <p:graphicFrame>
        <p:nvGraphicFramePr>
          <p:cNvPr id="192514" name="Object 2"/>
          <p:cNvGraphicFramePr>
            <a:graphicFrameLocks noChangeAspect="1"/>
          </p:cNvGraphicFramePr>
          <p:nvPr/>
        </p:nvGraphicFramePr>
        <p:xfrm>
          <a:off x="2411760" y="2132856"/>
          <a:ext cx="4536977" cy="946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70" name="Équation" r:id="rId3" imgW="1079280" imgH="228600" progId="Equation.3">
                  <p:embed/>
                </p:oleObj>
              </mc:Choice>
              <mc:Fallback>
                <p:oleObj name="Équation" r:id="rId3" imgW="107928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132856"/>
                        <a:ext cx="4536977" cy="946919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15" name="Object 3"/>
          <p:cNvGraphicFramePr>
            <a:graphicFrameLocks noChangeAspect="1"/>
          </p:cNvGraphicFramePr>
          <p:nvPr/>
        </p:nvGraphicFramePr>
        <p:xfrm>
          <a:off x="899592" y="4149080"/>
          <a:ext cx="7698680" cy="719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71" name="Équation" r:id="rId5" imgW="2412720" imgH="228600" progId="Equation.3">
                  <p:embed/>
                </p:oleObj>
              </mc:Choice>
              <mc:Fallback>
                <p:oleObj name="Équation" r:id="rId5" imgW="241272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149080"/>
                        <a:ext cx="7698680" cy="71949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3851920" y="3356992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Avec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3923928" y="508518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Et</a:t>
            </a:r>
            <a:endParaRPr lang="fr-FR" sz="2800" dirty="0"/>
          </a:p>
        </p:txBody>
      </p:sp>
      <p:graphicFrame>
        <p:nvGraphicFramePr>
          <p:cNvPr id="1925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587669"/>
              </p:ext>
            </p:extLst>
          </p:nvPr>
        </p:nvGraphicFramePr>
        <p:xfrm>
          <a:off x="1779588" y="5661025"/>
          <a:ext cx="56578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72" name="Équation" r:id="rId7" imgW="1346040" imgH="228600" progId="Equation.3">
                  <p:embed/>
                </p:oleObj>
              </mc:Choice>
              <mc:Fallback>
                <p:oleObj name="Équation" r:id="rId7" imgW="134604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588" y="5661025"/>
                        <a:ext cx="5657850" cy="9461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523) Rendement</a:t>
            </a:r>
            <a:endParaRPr lang="fr-FR" dirty="0"/>
          </a:p>
        </p:txBody>
      </p:sp>
      <p:graphicFrame>
        <p:nvGraphicFramePr>
          <p:cNvPr id="192514" name="Object 2"/>
          <p:cNvGraphicFramePr>
            <a:graphicFrameLocks noChangeAspect="1"/>
          </p:cNvGraphicFramePr>
          <p:nvPr/>
        </p:nvGraphicFramePr>
        <p:xfrm>
          <a:off x="2411760" y="2132856"/>
          <a:ext cx="4536977" cy="946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79" name="Équation" r:id="rId3" imgW="1079280" imgH="228600" progId="Equation.3">
                  <p:embed/>
                </p:oleObj>
              </mc:Choice>
              <mc:Fallback>
                <p:oleObj name="Équation" r:id="rId3" imgW="1079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132856"/>
                        <a:ext cx="4536977" cy="946919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15" name="Object 3"/>
          <p:cNvGraphicFramePr>
            <a:graphicFrameLocks noChangeAspect="1"/>
          </p:cNvGraphicFramePr>
          <p:nvPr/>
        </p:nvGraphicFramePr>
        <p:xfrm>
          <a:off x="899592" y="4149080"/>
          <a:ext cx="7698680" cy="719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80" name="Équation" r:id="rId5" imgW="2412720" imgH="228600" progId="Equation.3">
                  <p:embed/>
                </p:oleObj>
              </mc:Choice>
              <mc:Fallback>
                <p:oleObj name="Équation" r:id="rId5" imgW="2412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149080"/>
                        <a:ext cx="7698680" cy="71949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3851920" y="3356992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Avec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3923928" y="508518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Et</a:t>
            </a:r>
            <a:endParaRPr lang="fr-FR" sz="2800" dirty="0"/>
          </a:p>
        </p:txBody>
      </p:sp>
      <p:graphicFrame>
        <p:nvGraphicFramePr>
          <p:cNvPr id="1925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617108"/>
              </p:ext>
            </p:extLst>
          </p:nvPr>
        </p:nvGraphicFramePr>
        <p:xfrm>
          <a:off x="1831975" y="5661025"/>
          <a:ext cx="555148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81" name="Équation" r:id="rId7" imgW="1320480" imgH="228600" progId="Equation.3">
                  <p:embed/>
                </p:oleObj>
              </mc:Choice>
              <mc:Fallback>
                <p:oleObj name="Équation" r:id="rId7" imgW="1320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975" y="5661025"/>
                        <a:ext cx="5551488" cy="9461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728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89512"/>
            <a:ext cx="8435280" cy="187220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511)Production d’un champ tournant par un aimant permanent</a:t>
            </a:r>
            <a:endParaRPr lang="fr-FR" dirty="0"/>
          </a:p>
        </p:txBody>
      </p:sp>
      <p:pic>
        <p:nvPicPr>
          <p:cNvPr id="172034" name="Picture 2" descr="F:\images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037320"/>
            <a:ext cx="2160240" cy="3456384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6300192" y="196531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ou N</a:t>
            </a:r>
            <a:r>
              <a:rPr lang="fr-FR" sz="2800" baseline="-25000" dirty="0" smtClean="0"/>
              <a:t>s</a:t>
            </a:r>
            <a:r>
              <a:rPr lang="fr-FR" sz="2800" dirty="0" smtClean="0"/>
              <a:t> (</a:t>
            </a:r>
            <a:r>
              <a:rPr lang="fr-FR" sz="2800" dirty="0" err="1" smtClean="0"/>
              <a:t>trs</a:t>
            </a:r>
            <a:r>
              <a:rPr lang="fr-FR" sz="2800" dirty="0" smtClean="0"/>
              <a:t>/min)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5220072" y="1965312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(rad/s)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261400" y="5692312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0070C0"/>
                </a:solidFill>
              </a:rPr>
              <a:t>Synchronisme</a:t>
            </a:r>
            <a:r>
              <a:rPr lang="fr-FR" sz="2800" dirty="0" smtClean="0"/>
              <a:t>  pour aiguille aimantée ou </a:t>
            </a:r>
            <a:r>
              <a:rPr lang="fr-FR" sz="2800" dirty="0" smtClean="0">
                <a:solidFill>
                  <a:srgbClr val="0070C0"/>
                </a:solidFill>
              </a:rPr>
              <a:t>aimant permanent</a:t>
            </a:r>
            <a:endParaRPr lang="fr-FR" sz="2800" dirty="0">
              <a:solidFill>
                <a:srgbClr val="0070C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5496" y="6224260"/>
            <a:ext cx="7667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Asynchronisme</a:t>
            </a:r>
            <a:r>
              <a:rPr lang="fr-FR" sz="2800" dirty="0" smtClean="0"/>
              <a:t>  pour </a:t>
            </a:r>
            <a:r>
              <a:rPr lang="fr-FR" sz="2800" dirty="0" smtClean="0">
                <a:solidFill>
                  <a:srgbClr val="FF0000"/>
                </a:solidFill>
              </a:rPr>
              <a:t>disque non aimanté en métal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46208" y="6165304"/>
            <a:ext cx="1547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(’ &lt; )</a:t>
            </a:r>
            <a:endParaRPr lang="fr-FR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524) Fonctionnement sous tension constante : à vide et en charge</a:t>
            </a:r>
            <a:endParaRPr lang="fr-FR" dirty="0"/>
          </a:p>
        </p:txBody>
      </p:sp>
      <p:grpSp>
        <p:nvGrpSpPr>
          <p:cNvPr id="4" name="Groupe 18"/>
          <p:cNvGrpSpPr/>
          <p:nvPr/>
        </p:nvGrpSpPr>
        <p:grpSpPr>
          <a:xfrm>
            <a:off x="2699792" y="2636912"/>
            <a:ext cx="3168352" cy="1122125"/>
            <a:chOff x="3059832" y="3501008"/>
            <a:chExt cx="2160240" cy="792088"/>
          </a:xfrm>
        </p:grpSpPr>
        <p:cxnSp>
          <p:nvCxnSpPr>
            <p:cNvPr id="5" name="Connecteur droit avec flèche 4"/>
            <p:cNvCxnSpPr/>
            <p:nvPr/>
          </p:nvCxnSpPr>
          <p:spPr>
            <a:xfrm flipH="1">
              <a:off x="3059832" y="3501008"/>
              <a:ext cx="1080120" cy="79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/>
            <p:cNvCxnSpPr/>
            <p:nvPr/>
          </p:nvCxnSpPr>
          <p:spPr>
            <a:xfrm>
              <a:off x="4139952" y="3501008"/>
              <a:ext cx="1080120" cy="79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ZoneTexte 6"/>
          <p:cNvSpPr txBox="1"/>
          <p:nvPr/>
        </p:nvSpPr>
        <p:spPr>
          <a:xfrm>
            <a:off x="1475656" y="386104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 vide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5724128" y="386104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En charge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1547664" y="5229200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Mauvais</a:t>
            </a:r>
            <a:endParaRPr lang="fr-FR" sz="2800" dirty="0"/>
          </a:p>
        </p:txBody>
      </p:sp>
      <p:sp>
        <p:nvSpPr>
          <p:cNvPr id="11" name="Flèche vers le bas 10"/>
          <p:cNvSpPr/>
          <p:nvPr/>
        </p:nvSpPr>
        <p:spPr>
          <a:xfrm>
            <a:off x="2195736" y="4509120"/>
            <a:ext cx="14401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724128" y="5229200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Excellent</a:t>
            </a:r>
            <a:endParaRPr lang="fr-FR" sz="2800" dirty="0"/>
          </a:p>
        </p:txBody>
      </p:sp>
      <p:sp>
        <p:nvSpPr>
          <p:cNvPr id="18" name="Flèche vers le bas 17"/>
          <p:cNvSpPr/>
          <p:nvPr/>
        </p:nvSpPr>
        <p:spPr>
          <a:xfrm>
            <a:off x="6372200" y="4509120"/>
            <a:ext cx="14401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524) Fonctionnement sous tension constante : à vide et en charge</a:t>
            </a:r>
            <a:endParaRPr lang="fr-FR" dirty="0"/>
          </a:p>
        </p:txBody>
      </p:sp>
      <p:grpSp>
        <p:nvGrpSpPr>
          <p:cNvPr id="4" name="Groupe 18"/>
          <p:cNvGrpSpPr/>
          <p:nvPr/>
        </p:nvGrpSpPr>
        <p:grpSpPr>
          <a:xfrm>
            <a:off x="1272369" y="2492896"/>
            <a:ext cx="5976664" cy="813739"/>
            <a:chOff x="3059832" y="3501008"/>
            <a:chExt cx="2160240" cy="792088"/>
          </a:xfrm>
        </p:grpSpPr>
        <p:cxnSp>
          <p:nvCxnSpPr>
            <p:cNvPr id="5" name="Connecteur droit avec flèche 4"/>
            <p:cNvCxnSpPr/>
            <p:nvPr/>
          </p:nvCxnSpPr>
          <p:spPr>
            <a:xfrm flipH="1">
              <a:off x="3059832" y="3501008"/>
              <a:ext cx="1080120" cy="79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/>
            <p:cNvCxnSpPr/>
            <p:nvPr/>
          </p:nvCxnSpPr>
          <p:spPr>
            <a:xfrm>
              <a:off x="4139952" y="3501008"/>
              <a:ext cx="1080120" cy="79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ZoneTexte 6"/>
          <p:cNvSpPr txBox="1"/>
          <p:nvPr/>
        </p:nvSpPr>
        <p:spPr>
          <a:xfrm>
            <a:off x="395536" y="386104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A vide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7020272" y="386104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En charge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467544" y="5229200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Mauvais</a:t>
            </a:r>
            <a:endParaRPr lang="fr-FR" sz="2800" dirty="0"/>
          </a:p>
        </p:txBody>
      </p:sp>
      <p:sp>
        <p:nvSpPr>
          <p:cNvPr id="11" name="Flèche vers le bas 10"/>
          <p:cNvSpPr/>
          <p:nvPr/>
        </p:nvSpPr>
        <p:spPr>
          <a:xfrm>
            <a:off x="1115616" y="4509120"/>
            <a:ext cx="14401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7020272" y="5229200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Excellent</a:t>
            </a:r>
            <a:endParaRPr lang="fr-FR" sz="2800" dirty="0"/>
          </a:p>
        </p:txBody>
      </p:sp>
      <p:sp>
        <p:nvSpPr>
          <p:cNvPr id="18" name="Flèche vers le bas 17"/>
          <p:cNvSpPr/>
          <p:nvPr/>
        </p:nvSpPr>
        <p:spPr>
          <a:xfrm>
            <a:off x="7668344" y="4509120"/>
            <a:ext cx="14401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 descr="http://www.energieplus-lesite.be/fileadmin/resources/04_technique/12_ascenseur/images/courbeglissinte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184" y="3477197"/>
            <a:ext cx="3919058" cy="25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95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525) Démarrage des moteurs asynchrones, artifices de démarrage</a:t>
            </a:r>
            <a:endParaRPr lang="fr-F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39873" t="20656" r="26921" b="32096"/>
          <a:stretch>
            <a:fillRect/>
          </a:stretch>
        </p:blipFill>
        <p:spPr bwMode="auto">
          <a:xfrm>
            <a:off x="971600" y="2204864"/>
            <a:ext cx="283397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ZoneTexte 4"/>
          <p:cNvSpPr txBox="1"/>
          <p:nvPr/>
        </p:nvSpPr>
        <p:spPr>
          <a:xfrm>
            <a:off x="1043608" y="5373216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Surintensité</a:t>
            </a:r>
            <a:endParaRPr lang="fr-FR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683568" y="602128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A-coups mécaniques</a:t>
            </a:r>
            <a:endParaRPr lang="fr-FR" sz="32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l="39873" t="20300" r="26936" b="31467"/>
          <a:stretch>
            <a:fillRect/>
          </a:stretch>
        </p:blipFill>
        <p:spPr bwMode="auto">
          <a:xfrm>
            <a:off x="5004048" y="2276872"/>
            <a:ext cx="2949203" cy="321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395536" y="3068960"/>
            <a:ext cx="100811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t &gt; 0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4427984" y="3212976"/>
            <a:ext cx="129614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t &gt;&gt; 0</a:t>
            </a:r>
            <a:endParaRPr lang="fr-FR" sz="3200" dirty="0"/>
          </a:p>
        </p:txBody>
      </p:sp>
      <p:sp>
        <p:nvSpPr>
          <p:cNvPr id="10" name="Flèche droite 9"/>
          <p:cNvSpPr/>
          <p:nvPr/>
        </p:nvSpPr>
        <p:spPr>
          <a:xfrm>
            <a:off x="4716016" y="5949280"/>
            <a:ext cx="64807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724128" y="5661248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Faire baisser I au démarrage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525) Démarrage des moteurs asynchrones, artifices de démarrage</a:t>
            </a:r>
            <a:endParaRPr lang="fr-FR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 l="47713" t="20471" r="23958" b="35027"/>
          <a:stretch>
            <a:fillRect/>
          </a:stretch>
        </p:blipFill>
        <p:spPr bwMode="auto">
          <a:xfrm>
            <a:off x="193005" y="2060848"/>
            <a:ext cx="3057525" cy="360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 l="48091" t="19684" r="23958" b="35025"/>
          <a:stretch>
            <a:fillRect/>
          </a:stretch>
        </p:blipFill>
        <p:spPr bwMode="auto">
          <a:xfrm>
            <a:off x="3779912" y="2564904"/>
            <a:ext cx="2370138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/>
          <a:srcRect l="48730" t="19315" r="23958" b="36024"/>
          <a:stretch>
            <a:fillRect/>
          </a:stretch>
        </p:blipFill>
        <p:spPr bwMode="auto">
          <a:xfrm>
            <a:off x="6444208" y="2636912"/>
            <a:ext cx="2327275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93538" name="Object 2"/>
          <p:cNvGraphicFramePr>
            <a:graphicFrameLocks noChangeAspect="1"/>
          </p:cNvGraphicFramePr>
          <p:nvPr/>
        </p:nvGraphicFramePr>
        <p:xfrm>
          <a:off x="6156176" y="5589240"/>
          <a:ext cx="1719429" cy="1052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90" name="Équation" r:id="rId6" imgW="634680" imgH="393480" progId="Equation.3">
                  <p:embed/>
                </p:oleObj>
              </mc:Choice>
              <mc:Fallback>
                <p:oleObj name="Équation" r:id="rId6" imgW="63468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5589240"/>
                        <a:ext cx="1719429" cy="105273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611560" y="594928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Démarrage  étoile / triangle</a:t>
            </a:r>
            <a:endParaRPr lang="fr-FR" sz="2800" dirty="0"/>
          </a:p>
        </p:txBody>
      </p:sp>
      <p:sp>
        <p:nvSpPr>
          <p:cNvPr id="14" name="Flèche droite 13"/>
          <p:cNvSpPr/>
          <p:nvPr/>
        </p:nvSpPr>
        <p:spPr>
          <a:xfrm>
            <a:off x="5148064" y="6165304"/>
            <a:ext cx="57606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3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525) Démarrage des moteurs asynchrones, artifices de démarrage</a:t>
            </a:r>
            <a:endParaRPr lang="fr-FR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 l="47713" t="20471" r="23958" b="35027"/>
          <a:stretch>
            <a:fillRect/>
          </a:stretch>
        </p:blipFill>
        <p:spPr bwMode="auto">
          <a:xfrm>
            <a:off x="193005" y="2276872"/>
            <a:ext cx="3057525" cy="360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63438"/>
            <a:ext cx="3397994" cy="242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572000" y="5509578"/>
            <a:ext cx="4262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Contacteur démarreur étoile-triangle</a:t>
            </a:r>
            <a:endParaRPr lang="fr-FR" sz="3200" dirty="0"/>
          </a:p>
        </p:txBody>
      </p:sp>
      <p:sp>
        <p:nvSpPr>
          <p:cNvPr id="5" name="ZoneTexte 4"/>
          <p:cNvSpPr txBox="1"/>
          <p:nvPr/>
        </p:nvSpPr>
        <p:spPr>
          <a:xfrm>
            <a:off x="3707904" y="3501008"/>
            <a:ext cx="540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/>
              <a:t>=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1317487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525) Démarrage des moteurs asynchrones, artifices de démarrage</a:t>
            </a:r>
            <a:endParaRPr lang="fr-FR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 l="47713" t="20471" r="23958" b="35027"/>
          <a:stretch>
            <a:fillRect/>
          </a:stretch>
        </p:blipFill>
        <p:spPr bwMode="auto">
          <a:xfrm>
            <a:off x="193005" y="2060848"/>
            <a:ext cx="3057525" cy="360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 l="48091" t="19684" r="23958" b="35025"/>
          <a:stretch>
            <a:fillRect/>
          </a:stretch>
        </p:blipFill>
        <p:spPr bwMode="auto">
          <a:xfrm>
            <a:off x="3779912" y="2564904"/>
            <a:ext cx="2370138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/>
          <a:srcRect l="48730" t="19315" r="23958" b="36024"/>
          <a:stretch>
            <a:fillRect/>
          </a:stretch>
        </p:blipFill>
        <p:spPr bwMode="auto">
          <a:xfrm>
            <a:off x="6444208" y="2636912"/>
            <a:ext cx="2327275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ZoneTexte 8"/>
          <p:cNvSpPr txBox="1"/>
          <p:nvPr/>
        </p:nvSpPr>
        <p:spPr>
          <a:xfrm>
            <a:off x="251520" y="5733256"/>
            <a:ext cx="8892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Ce type de démarrage nécessite un moteur conçu pour fonctionner </a:t>
            </a:r>
            <a:r>
              <a:rPr lang="fr-FR" sz="2800" dirty="0" smtClean="0">
                <a:solidFill>
                  <a:srgbClr val="FF0000"/>
                </a:solidFill>
              </a:rPr>
              <a:t>en triangle </a:t>
            </a:r>
            <a:r>
              <a:rPr lang="fr-FR" sz="2800" dirty="0" smtClean="0"/>
              <a:t>sous la tension composée du réseau </a:t>
            </a:r>
            <a:endParaRPr lang="fr-FR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525) Démarrage des moteurs asynchrones, artifices de démarrage</a:t>
            </a:r>
            <a:endParaRPr lang="fr-FR" dirty="0"/>
          </a:p>
        </p:txBody>
      </p:sp>
      <p:pic>
        <p:nvPicPr>
          <p:cNvPr id="527362" name="Picture 2" descr="http://www.energieplus-lesite.be/fileadmin/resources/04_technique/12_ascenseur/images/courbeglissinte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" y="2793449"/>
            <a:ext cx="3919058" cy="25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7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8" t="29426" r="14829" b="28106"/>
          <a:stretch/>
        </p:blipFill>
        <p:spPr bwMode="auto">
          <a:xfrm>
            <a:off x="4570987" y="2348880"/>
            <a:ext cx="4201398" cy="316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76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525) Démarrage des moteurs asynchrones, artifices de démarrage</a:t>
            </a:r>
            <a:endParaRPr lang="fr-FR" dirty="0"/>
          </a:p>
        </p:txBody>
      </p:sp>
      <p:pic>
        <p:nvPicPr>
          <p:cNvPr id="527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8" t="29426" r="14829" b="28106"/>
          <a:stretch/>
        </p:blipFill>
        <p:spPr bwMode="auto">
          <a:xfrm>
            <a:off x="395536" y="3034269"/>
            <a:ext cx="3030249" cy="228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5825" y="2142761"/>
            <a:ext cx="4962639" cy="406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336016" y="6027281"/>
            <a:ext cx="841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Plaque signalétique = point de fonctionnement nominal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03164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526) Commande et protection des moteurs. Indice de protection (IP), classes d’isolation</a:t>
            </a:r>
            <a:endParaRPr lang="fr-FR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l="41879" t="22438" r="17516" b="35234"/>
          <a:stretch>
            <a:fillRect/>
          </a:stretch>
        </p:blipFill>
        <p:spPr bwMode="auto">
          <a:xfrm>
            <a:off x="395536" y="2636912"/>
            <a:ext cx="4752528" cy="371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7180" t="24407" r="58121" b="39172"/>
          <a:stretch>
            <a:fillRect/>
          </a:stretch>
        </p:blipFill>
        <p:spPr bwMode="auto">
          <a:xfrm>
            <a:off x="5364088" y="2996952"/>
            <a:ext cx="338437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Connecteur droit avec flèche 7"/>
          <p:cNvCxnSpPr/>
          <p:nvPr/>
        </p:nvCxnSpPr>
        <p:spPr>
          <a:xfrm flipH="1" flipV="1">
            <a:off x="2195736" y="4797152"/>
            <a:ext cx="4176464" cy="15121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444208" y="5805264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Barrettes disposées selon un couplage étoile (pt commun)  </a:t>
            </a:r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2483768" y="4509120"/>
            <a:ext cx="864096" cy="72008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Mollier_502 1.jpe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 l="6451" t="58980" r="9689" b="24268"/>
          <a:stretch>
            <a:fillRect/>
          </a:stretch>
        </p:blipFill>
        <p:spPr bwMode="auto">
          <a:xfrm>
            <a:off x="407057" y="59250"/>
            <a:ext cx="8125383" cy="2232248"/>
          </a:xfrm>
          <a:prstGeom prst="rect">
            <a:avLst/>
          </a:prstGeom>
          <a:noFill/>
        </p:spPr>
      </p:pic>
      <p:pic>
        <p:nvPicPr>
          <p:cNvPr id="5" name="Picture 2" descr="F:\Mollier_502 1.jpe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 l="47920" t="80423" r="17061" b="8186"/>
          <a:stretch>
            <a:fillRect/>
          </a:stretch>
        </p:blipFill>
        <p:spPr bwMode="auto">
          <a:xfrm>
            <a:off x="827584" y="2916692"/>
            <a:ext cx="3541099" cy="1584176"/>
          </a:xfrm>
          <a:prstGeom prst="rect">
            <a:avLst/>
          </a:prstGeom>
          <a:noFill/>
        </p:spPr>
      </p:pic>
      <p:pic>
        <p:nvPicPr>
          <p:cNvPr id="6" name="Picture 2" descr="F:\Mollier_502 1.jpe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 l="10137" t="80423" r="56687" b="9222"/>
          <a:stretch>
            <a:fillRect/>
          </a:stretch>
        </p:blipFill>
        <p:spPr bwMode="auto">
          <a:xfrm>
            <a:off x="4932040" y="2916692"/>
            <a:ext cx="3354726" cy="1440160"/>
          </a:xfrm>
          <a:prstGeom prst="rect">
            <a:avLst/>
          </a:prstGeom>
          <a:noFill/>
        </p:spPr>
      </p:pic>
      <p:sp>
        <p:nvSpPr>
          <p:cNvPr id="7" name="Double flèche verticale 6"/>
          <p:cNvSpPr/>
          <p:nvPr/>
        </p:nvSpPr>
        <p:spPr>
          <a:xfrm>
            <a:off x="2483768" y="2361384"/>
            <a:ext cx="216024" cy="506178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Double flèche verticale 7"/>
          <p:cNvSpPr/>
          <p:nvPr/>
        </p:nvSpPr>
        <p:spPr>
          <a:xfrm>
            <a:off x="6444208" y="2289376"/>
            <a:ext cx="216024" cy="506178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23798" t="53921" r="17538" b="12392"/>
          <a:stretch>
            <a:fillRect/>
          </a:stretch>
        </p:blipFill>
        <p:spPr bwMode="auto">
          <a:xfrm>
            <a:off x="1259632" y="4859028"/>
            <a:ext cx="6245057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Connecteur droit avec flèche 15"/>
          <p:cNvCxnSpPr/>
          <p:nvPr/>
        </p:nvCxnSpPr>
        <p:spPr>
          <a:xfrm flipV="1">
            <a:off x="1475656" y="1931458"/>
            <a:ext cx="936104" cy="6480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660232" y="230312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Pour un réseau  132/230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792052" y="229323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Pour un réseau 230/400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605476" y="5474102"/>
            <a:ext cx="10598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U = 230V</a:t>
            </a:r>
            <a:endParaRPr lang="fr-FR" dirty="0"/>
          </a:p>
        </p:txBody>
      </p:sp>
      <p:grpSp>
        <p:nvGrpSpPr>
          <p:cNvPr id="23" name="Groupe 22"/>
          <p:cNvGrpSpPr/>
          <p:nvPr/>
        </p:nvGrpSpPr>
        <p:grpSpPr>
          <a:xfrm>
            <a:off x="1150120" y="2507522"/>
            <a:ext cx="360040" cy="374958"/>
            <a:chOff x="467544" y="2910026"/>
            <a:chExt cx="360040" cy="374958"/>
          </a:xfrm>
        </p:grpSpPr>
        <p:sp>
          <p:nvSpPr>
            <p:cNvPr id="22" name="Ellipse 21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a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4191708" y="3098212"/>
            <a:ext cx="360040" cy="374958"/>
            <a:chOff x="467544" y="2910026"/>
            <a:chExt cx="360040" cy="374958"/>
          </a:xfrm>
        </p:grpSpPr>
        <p:sp>
          <p:nvSpPr>
            <p:cNvPr id="25" name="Ellipse 24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a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2616158" y="5309834"/>
            <a:ext cx="360040" cy="374958"/>
            <a:chOff x="467544" y="2910026"/>
            <a:chExt cx="360040" cy="374958"/>
          </a:xfrm>
        </p:grpSpPr>
        <p:sp>
          <p:nvSpPr>
            <p:cNvPr id="28" name="Ellipse 27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a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Connecteur droit avec flèche 30"/>
          <p:cNvCxnSpPr/>
          <p:nvPr/>
        </p:nvCxnSpPr>
        <p:spPr>
          <a:xfrm flipH="1">
            <a:off x="2339752" y="5606492"/>
            <a:ext cx="288032" cy="21602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3923928" y="3420748"/>
            <a:ext cx="288032" cy="21602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4488366" y="2420888"/>
            <a:ext cx="0" cy="417646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/>
          <p:cNvGrpSpPr/>
          <p:nvPr/>
        </p:nvGrpSpPr>
        <p:grpSpPr>
          <a:xfrm>
            <a:off x="5220072" y="1211378"/>
            <a:ext cx="360040" cy="374958"/>
            <a:chOff x="467544" y="2910026"/>
            <a:chExt cx="360040" cy="374958"/>
          </a:xfrm>
        </p:grpSpPr>
        <p:sp>
          <p:nvSpPr>
            <p:cNvPr id="36" name="Ellipse 35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A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9" name="Connecteur droit avec flèche 38"/>
          <p:cNvCxnSpPr/>
          <p:nvPr/>
        </p:nvCxnSpPr>
        <p:spPr>
          <a:xfrm>
            <a:off x="5508104" y="1571418"/>
            <a:ext cx="144016" cy="2160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4716016" y="5462476"/>
            <a:ext cx="360040" cy="374958"/>
            <a:chOff x="467544" y="2910026"/>
            <a:chExt cx="360040" cy="374958"/>
          </a:xfrm>
        </p:grpSpPr>
        <p:sp>
          <p:nvSpPr>
            <p:cNvPr id="42" name="Ellipse 41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B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Connecteur droit avec flèche 43"/>
          <p:cNvCxnSpPr/>
          <p:nvPr/>
        </p:nvCxnSpPr>
        <p:spPr>
          <a:xfrm>
            <a:off x="5004048" y="5822516"/>
            <a:ext cx="144016" cy="2160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e 45"/>
          <p:cNvGrpSpPr/>
          <p:nvPr/>
        </p:nvGrpSpPr>
        <p:grpSpPr>
          <a:xfrm>
            <a:off x="6300192" y="6465790"/>
            <a:ext cx="360040" cy="374958"/>
            <a:chOff x="467544" y="2910026"/>
            <a:chExt cx="360040" cy="374958"/>
          </a:xfrm>
        </p:grpSpPr>
        <p:sp>
          <p:nvSpPr>
            <p:cNvPr id="47" name="Ellipse 46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C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7345808" y="1194126"/>
            <a:ext cx="360040" cy="374958"/>
            <a:chOff x="467544" y="2910026"/>
            <a:chExt cx="360040" cy="374958"/>
          </a:xfrm>
        </p:grpSpPr>
        <p:sp>
          <p:nvSpPr>
            <p:cNvPr id="50" name="Ellipse 49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C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Connecteur droit avec flèche 53"/>
          <p:cNvCxnSpPr/>
          <p:nvPr/>
        </p:nvCxnSpPr>
        <p:spPr>
          <a:xfrm flipH="1" flipV="1">
            <a:off x="6300192" y="6182556"/>
            <a:ext cx="72008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H="1">
            <a:off x="6910760" y="1487784"/>
            <a:ext cx="432048" cy="28803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e 61"/>
          <p:cNvGrpSpPr/>
          <p:nvPr/>
        </p:nvGrpSpPr>
        <p:grpSpPr>
          <a:xfrm>
            <a:off x="5220072" y="4598380"/>
            <a:ext cx="360040" cy="374958"/>
            <a:chOff x="467544" y="2910026"/>
            <a:chExt cx="360040" cy="374958"/>
          </a:xfrm>
        </p:grpSpPr>
        <p:sp>
          <p:nvSpPr>
            <p:cNvPr id="63" name="Ellipse 62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A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5" name="Connecteur droit avec flèche 64"/>
          <p:cNvCxnSpPr/>
          <p:nvPr/>
        </p:nvCxnSpPr>
        <p:spPr>
          <a:xfrm>
            <a:off x="5508104" y="4958420"/>
            <a:ext cx="144016" cy="2160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e 65"/>
          <p:cNvGrpSpPr/>
          <p:nvPr/>
        </p:nvGrpSpPr>
        <p:grpSpPr>
          <a:xfrm>
            <a:off x="5796136" y="2190612"/>
            <a:ext cx="360040" cy="374958"/>
            <a:chOff x="467544" y="2910026"/>
            <a:chExt cx="360040" cy="374958"/>
          </a:xfrm>
        </p:grpSpPr>
        <p:sp>
          <p:nvSpPr>
            <p:cNvPr id="67" name="Ellipse 66"/>
            <p:cNvSpPr/>
            <p:nvPr/>
          </p:nvSpPr>
          <p:spPr>
            <a:xfrm>
              <a:off x="467544" y="292494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559804" y="2910026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B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9" name="Connecteur droit avec flèche 68"/>
          <p:cNvCxnSpPr/>
          <p:nvPr/>
        </p:nvCxnSpPr>
        <p:spPr>
          <a:xfrm flipV="1">
            <a:off x="6084168" y="1931458"/>
            <a:ext cx="216024" cy="2880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Double flèche verticale 70"/>
          <p:cNvSpPr/>
          <p:nvPr/>
        </p:nvSpPr>
        <p:spPr>
          <a:xfrm>
            <a:off x="2483768" y="4400486"/>
            <a:ext cx="216024" cy="506178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Double flèche verticale 71"/>
          <p:cNvSpPr/>
          <p:nvPr/>
        </p:nvSpPr>
        <p:spPr>
          <a:xfrm>
            <a:off x="6444208" y="4414738"/>
            <a:ext cx="216024" cy="506178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21272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512)Production d’un champ tournant par un courant sinusoïdal monophasé. Théorème de LEBLANC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995936" y="2984753"/>
            <a:ext cx="51125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Le champ magnétique sinusoïdal en  O  de direction fixe = somme de 2 champs magnétiques égaux tournant en sens inverse</a:t>
            </a:r>
            <a:endParaRPr lang="fr-FR" sz="28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323528" y="2636912"/>
            <a:ext cx="2880320" cy="3600400"/>
            <a:chOff x="323528" y="2636912"/>
            <a:chExt cx="2880320" cy="3600400"/>
          </a:xfrm>
        </p:grpSpPr>
        <p:grpSp>
          <p:nvGrpSpPr>
            <p:cNvPr id="7" name="Groupe 6"/>
            <p:cNvGrpSpPr/>
            <p:nvPr/>
          </p:nvGrpSpPr>
          <p:grpSpPr>
            <a:xfrm>
              <a:off x="323528" y="2636912"/>
              <a:ext cx="2880320" cy="3600400"/>
              <a:chOff x="323528" y="2636912"/>
              <a:chExt cx="2880320" cy="3600400"/>
            </a:xfrm>
          </p:grpSpPr>
          <p:pic>
            <p:nvPicPr>
              <p:cNvPr id="17305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54236" t="31758" r="26231" b="24814"/>
              <a:stretch>
                <a:fillRect/>
              </a:stretch>
            </p:blipFill>
            <p:spPr bwMode="auto">
              <a:xfrm>
                <a:off x="323528" y="2636912"/>
                <a:ext cx="2880320" cy="360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" name="Connecteur droit 5"/>
              <p:cNvCxnSpPr/>
              <p:nvPr/>
            </p:nvCxnSpPr>
            <p:spPr>
              <a:xfrm>
                <a:off x="3203848" y="5157192"/>
                <a:ext cx="0" cy="86409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>
            <a:xfrm>
              <a:off x="543139" y="4797152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06252" y="4816202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5632" y="3789040"/>
              <a:ext cx="45719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18506" y="3789040"/>
              <a:ext cx="5715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Rectangle 12"/>
          <p:cNvSpPr/>
          <p:nvPr/>
        </p:nvSpPr>
        <p:spPr>
          <a:xfrm rot="1026822">
            <a:off x="1920356" y="2769898"/>
            <a:ext cx="1440160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526) Commande et protection des moteurs. Indice de protection (IP), classes d’isolation</a:t>
            </a:r>
            <a:endParaRPr lang="fr-FR" dirty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80928"/>
            <a:ext cx="4806082" cy="315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lipse 3"/>
          <p:cNvSpPr/>
          <p:nvPr/>
        </p:nvSpPr>
        <p:spPr>
          <a:xfrm>
            <a:off x="899592" y="4941168"/>
            <a:ext cx="792088" cy="2880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691680" y="5085184"/>
            <a:ext cx="4608512" cy="1368152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372200" y="623731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Vitesse du Rotor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364088" y="522920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Vitesse du stator = vitesse de synchronisme  = 50.60 /2 = 1500 </a:t>
            </a:r>
            <a:r>
              <a:rPr lang="fr-FR" sz="1400" dirty="0" err="1" smtClean="0"/>
              <a:t>trs</a:t>
            </a:r>
            <a:r>
              <a:rPr lang="fr-FR" sz="1400" dirty="0" smtClean="0"/>
              <a:t>/min</a:t>
            </a:r>
            <a:endParaRPr lang="fr-FR" sz="1400" dirty="0"/>
          </a:p>
        </p:txBody>
      </p:sp>
      <p:sp>
        <p:nvSpPr>
          <p:cNvPr id="10" name="Flèche vers le bas 9"/>
          <p:cNvSpPr/>
          <p:nvPr/>
        </p:nvSpPr>
        <p:spPr>
          <a:xfrm flipV="1">
            <a:off x="7092280" y="5877272"/>
            <a:ext cx="7200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652120" y="290431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Sachant que le moteur est équipé de 2 paires de pôles magnétiques</a:t>
            </a:r>
            <a:endParaRPr lang="fr-FR" sz="1400" dirty="0"/>
          </a:p>
        </p:txBody>
      </p:sp>
      <p:sp>
        <p:nvSpPr>
          <p:cNvPr id="13" name="Explosion 1 12"/>
          <p:cNvSpPr/>
          <p:nvPr/>
        </p:nvSpPr>
        <p:spPr>
          <a:xfrm>
            <a:off x="5292080" y="2060848"/>
            <a:ext cx="4032448" cy="2376264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6" name="Flèche vers le bas 15"/>
          <p:cNvSpPr/>
          <p:nvPr/>
        </p:nvSpPr>
        <p:spPr>
          <a:xfrm flipV="1">
            <a:off x="7092280" y="4869160"/>
            <a:ext cx="7200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148064" y="4509120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Valeur du glissement relatif =1500-1410/1500 = 6%</a:t>
            </a:r>
            <a:endParaRPr lang="fr-FR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526) Commande et protection des moteurs. Indice de protection (IP), classes d’isolation</a:t>
            </a:r>
            <a:endParaRPr lang="fr-F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t="13780" r="22478" b="33672"/>
          <a:stretch>
            <a:fillRect/>
          </a:stretch>
        </p:blipFill>
        <p:spPr bwMode="auto">
          <a:xfrm>
            <a:off x="323528" y="1916832"/>
            <a:ext cx="8497887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862760"/>
            <a:ext cx="8435280" cy="2304256"/>
          </a:xfrm>
        </p:spPr>
        <p:txBody>
          <a:bodyPr>
            <a:normAutofit/>
          </a:bodyPr>
          <a:lstStyle/>
          <a:p>
            <a:r>
              <a:rPr lang="fr-FR" sz="1800" dirty="0" smtClean="0"/>
              <a:t>52) Moteur asynchrone triphasé</a:t>
            </a:r>
            <a:br>
              <a:rPr lang="fr-FR" sz="1800" dirty="0" smtClean="0"/>
            </a:br>
            <a:r>
              <a:rPr lang="fr-FR" sz="1800" dirty="0" smtClean="0"/>
              <a:t>526) Commande et protection des moteurs. Indice de protection (IP), classes d’isolation</a:t>
            </a:r>
            <a:endParaRPr lang="fr-FR" sz="1800" dirty="0"/>
          </a:p>
        </p:txBody>
      </p:sp>
      <p:pic>
        <p:nvPicPr>
          <p:cNvPr id="529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13880"/>
            <a:ext cx="5701804" cy="590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455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526) Commande et protection des moteurs. Indice de protection (IP), classes d’isolation</a:t>
            </a:r>
            <a:endParaRPr lang="fr-FR" dirty="0"/>
          </a:p>
        </p:txBody>
      </p:sp>
      <p:pic>
        <p:nvPicPr>
          <p:cNvPr id="528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39" y="3140968"/>
            <a:ext cx="1802137" cy="136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8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2520280" cy="250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 flipV="1">
            <a:off x="2843808" y="3662497"/>
            <a:ext cx="763363" cy="702607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3528" y="5373216"/>
            <a:ext cx="88204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Le Sectionneur :</a:t>
            </a:r>
            <a:r>
              <a:rPr lang="fr-FR" sz="3200" dirty="0" smtClean="0">
                <a:solidFill>
                  <a:srgbClr val="FF0000"/>
                </a:solidFill>
              </a:rPr>
              <a:t> isole </a:t>
            </a:r>
            <a:r>
              <a:rPr lang="fr-FR" sz="3200" dirty="0" smtClean="0"/>
              <a:t>le moteur du circuit de puissance  quand il n’est pas en </a:t>
            </a:r>
            <a:r>
              <a:rPr lang="fr-FR" sz="3200" dirty="0" smtClean="0">
                <a:solidFill>
                  <a:srgbClr val="FF0000"/>
                </a:solidFill>
              </a:rPr>
              <a:t>charge</a:t>
            </a:r>
            <a:r>
              <a:rPr lang="fr-FR" sz="3200" dirty="0" smtClean="0"/>
              <a:t> </a:t>
            </a:r>
            <a:endParaRPr lang="fr-FR" sz="3200" dirty="0"/>
          </a:p>
        </p:txBody>
      </p:sp>
      <p:pic>
        <p:nvPicPr>
          <p:cNvPr id="528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62" y="2708920"/>
            <a:ext cx="2073970" cy="185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771800" y="4562751"/>
            <a:ext cx="1350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Manuel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72004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526) Commande et protection des moteurs. Indice de protection (IP), classes d’isolation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11560" y="5589240"/>
            <a:ext cx="7848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Le contacteur : interrupteur  sur les 3 phases permettant de couper un circuit </a:t>
            </a:r>
            <a:r>
              <a:rPr lang="fr-FR" sz="3200" dirty="0" smtClean="0">
                <a:solidFill>
                  <a:srgbClr val="FF0000"/>
                </a:solidFill>
              </a:rPr>
              <a:t>en charge</a:t>
            </a:r>
            <a:endParaRPr lang="fr-FR" sz="3200" dirty="0">
              <a:solidFill>
                <a:srgbClr val="FF0000"/>
              </a:solidFill>
            </a:endParaRPr>
          </a:p>
        </p:txBody>
      </p:sp>
      <p:pic>
        <p:nvPicPr>
          <p:cNvPr id="531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41" y="2636912"/>
            <a:ext cx="1733550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936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526) Commande et protection des moteurs. Indice de protection (IP), classes d’isolation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11560" y="5589240"/>
            <a:ext cx="7848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Le relais thermique : bilame qui se déforme à la chaleur </a:t>
            </a:r>
            <a:r>
              <a:rPr lang="fr-FR" sz="3200" dirty="0" smtClean="0">
                <a:sym typeface="Symbol"/>
              </a:rPr>
              <a:t> </a:t>
            </a:r>
            <a:r>
              <a:rPr lang="fr-FR" sz="3200" dirty="0" smtClean="0"/>
              <a:t>coupure du circuit  </a:t>
            </a:r>
            <a:endParaRPr lang="fr-FR" sz="3200" dirty="0"/>
          </a:p>
        </p:txBody>
      </p:sp>
      <p:pic>
        <p:nvPicPr>
          <p:cNvPr id="530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467733"/>
            <a:ext cx="2455551" cy="245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180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4985639" y="4971201"/>
            <a:ext cx="3762825" cy="1741315"/>
            <a:chOff x="4985639" y="4971201"/>
            <a:chExt cx="3546801" cy="1741315"/>
          </a:xfrm>
        </p:grpSpPr>
        <p:sp>
          <p:nvSpPr>
            <p:cNvPr id="4" name="ZoneTexte 3"/>
            <p:cNvSpPr txBox="1"/>
            <p:nvPr/>
          </p:nvSpPr>
          <p:spPr>
            <a:xfrm>
              <a:off x="5472100" y="5171459"/>
              <a:ext cx="273630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>
                  <a:solidFill>
                    <a:schemeClr val="accent1"/>
                  </a:solidFill>
                </a:rPr>
                <a:t>Protection contre les surcharges ET les courts circuits</a:t>
              </a:r>
              <a:endParaRPr lang="fr-FR" sz="2800" dirty="0">
                <a:solidFill>
                  <a:schemeClr val="accent1"/>
                </a:solidFill>
              </a:endParaRPr>
            </a:p>
          </p:txBody>
        </p:sp>
        <p:sp>
          <p:nvSpPr>
            <p:cNvPr id="5" name="Ellipse 4"/>
            <p:cNvSpPr/>
            <p:nvPr/>
          </p:nvSpPr>
          <p:spPr>
            <a:xfrm>
              <a:off x="4985639" y="4971201"/>
              <a:ext cx="3546801" cy="17413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sp>
        <p:nvSpPr>
          <p:cNvPr id="6" name="ZoneTexte 5"/>
          <p:cNvSpPr txBox="1"/>
          <p:nvPr/>
        </p:nvSpPr>
        <p:spPr>
          <a:xfrm>
            <a:off x="124155" y="2380088"/>
            <a:ext cx="3682746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Disjoncteur magnéto- thermique</a:t>
            </a:r>
            <a:endParaRPr lang="fr-FR" sz="2800" dirty="0"/>
          </a:p>
        </p:txBody>
      </p:sp>
      <p:sp>
        <p:nvSpPr>
          <p:cNvPr id="7" name="Flèche vers le bas 6"/>
          <p:cNvSpPr/>
          <p:nvPr/>
        </p:nvSpPr>
        <p:spPr>
          <a:xfrm>
            <a:off x="6608202" y="3141607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677300" y="2515397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DEUX dispositifs en UN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946923" y="3754126"/>
            <a:ext cx="3420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Un relais thermique</a:t>
            </a:r>
          </a:p>
          <a:p>
            <a:r>
              <a:rPr lang="fr-FR" sz="2800" dirty="0" smtClean="0"/>
              <a:t>Un relais magnétique</a:t>
            </a:r>
            <a:endParaRPr lang="fr-FR" sz="2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10" y="3469504"/>
            <a:ext cx="3162049" cy="322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52) Moteur asynchrone triphasé</a:t>
            </a:r>
            <a:br>
              <a:rPr lang="fr-FR" dirty="0" smtClean="0"/>
            </a:br>
            <a:r>
              <a:rPr lang="fr-FR" dirty="0" smtClean="0"/>
              <a:t>526) Commande et protection des moteurs. Indice de protection (IP), classes d’isolation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76564" t="21741" r="2390" b="56971"/>
          <a:stretch>
            <a:fillRect/>
          </a:stretch>
        </p:blipFill>
        <p:spPr bwMode="auto">
          <a:xfrm>
            <a:off x="1547664" y="1916832"/>
            <a:ext cx="480926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 7"/>
          <p:cNvGrpSpPr/>
          <p:nvPr/>
        </p:nvGrpSpPr>
        <p:grpSpPr>
          <a:xfrm>
            <a:off x="1331640" y="404664"/>
            <a:ext cx="2160240" cy="1728192"/>
            <a:chOff x="2051720" y="404664"/>
            <a:chExt cx="2160240" cy="1728192"/>
          </a:xfrm>
        </p:grpSpPr>
        <p:sp>
          <p:nvSpPr>
            <p:cNvPr id="5" name="ZoneTexte 4"/>
            <p:cNvSpPr txBox="1"/>
            <p:nvPr/>
          </p:nvSpPr>
          <p:spPr>
            <a:xfrm>
              <a:off x="2051720" y="404664"/>
              <a:ext cx="2160240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Marque constructeur</a:t>
              </a:r>
              <a:endParaRPr lang="fr-FR" dirty="0"/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 rot="16200000" flipH="1">
              <a:off x="2555776" y="1340768"/>
              <a:ext cx="1296144" cy="28803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ZoneTexte 9"/>
          <p:cNvSpPr txBox="1"/>
          <p:nvPr/>
        </p:nvSpPr>
        <p:spPr>
          <a:xfrm>
            <a:off x="3851920" y="404664"/>
            <a:ext cx="252028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</a:t>
            </a:r>
            <a:r>
              <a:rPr lang="fr-FR" dirty="0" smtClean="0"/>
              <a:t>éférence constructeur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 rot="5400000">
            <a:off x="3239852" y="1232756"/>
            <a:ext cx="1368152" cy="57606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251520" y="4869160"/>
            <a:ext cx="288032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Tensions d’alimentation</a:t>
            </a:r>
          </a:p>
          <a:p>
            <a:pPr algn="ctr"/>
            <a:r>
              <a:rPr lang="fr-FR" dirty="0" smtClean="0"/>
              <a:t> possibles en réseau triphasé</a:t>
            </a:r>
          </a:p>
          <a:p>
            <a:pPr algn="ctr"/>
            <a:r>
              <a:rPr lang="fr-FR" dirty="0" smtClean="0"/>
              <a:t>(valeur efficace de la tension composée)</a:t>
            </a:r>
            <a:endParaRPr lang="fr-FR" dirty="0"/>
          </a:p>
        </p:txBody>
      </p:sp>
      <p:cxnSp>
        <p:nvCxnSpPr>
          <p:cNvPr id="14" name="Connecteur droit avec flèche 13"/>
          <p:cNvCxnSpPr/>
          <p:nvPr/>
        </p:nvCxnSpPr>
        <p:spPr>
          <a:xfrm rot="5400000" flipH="1" flipV="1">
            <a:off x="2555776" y="3933056"/>
            <a:ext cx="936104" cy="7920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588224" y="2924944"/>
            <a:ext cx="208823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Indice de protection</a:t>
            </a:r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 rot="10800000">
            <a:off x="5364088" y="2996952"/>
            <a:ext cx="1152128" cy="7200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275856" y="6093296"/>
            <a:ext cx="295232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Facteur de puissance au pt de fonctionnement nominal</a:t>
            </a:r>
            <a:endParaRPr lang="fr-FR" dirty="0"/>
          </a:p>
        </p:txBody>
      </p:sp>
      <p:cxnSp>
        <p:nvCxnSpPr>
          <p:cNvPr id="20" name="Connecteur droit avec flèche 19"/>
          <p:cNvCxnSpPr/>
          <p:nvPr/>
        </p:nvCxnSpPr>
        <p:spPr>
          <a:xfrm rot="16200000" flipV="1">
            <a:off x="2843808" y="5157192"/>
            <a:ext cx="1656184" cy="7200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07504" y="2708920"/>
            <a:ext cx="93610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Masse moteur</a:t>
            </a:r>
            <a:endParaRPr lang="fr-FR" dirty="0"/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1115616" y="2996952"/>
            <a:ext cx="864096" cy="15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4427984" y="980728"/>
            <a:ext cx="136815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Classe de température</a:t>
            </a:r>
            <a:endParaRPr lang="fr-FR" dirty="0"/>
          </a:p>
        </p:txBody>
      </p:sp>
      <p:cxnSp>
        <p:nvCxnSpPr>
          <p:cNvPr id="29" name="Connecteur droit avec flèche 28"/>
          <p:cNvCxnSpPr/>
          <p:nvPr/>
        </p:nvCxnSpPr>
        <p:spPr>
          <a:xfrm rot="5400000">
            <a:off x="3635896" y="2060848"/>
            <a:ext cx="1224136" cy="50405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6876256" y="3356992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 smtClean="0"/>
              <a:t>Contre</a:t>
            </a:r>
            <a:r>
              <a:rPr lang="fr-FR" sz="1100" dirty="0" smtClean="0"/>
              <a:t>: </a:t>
            </a:r>
          </a:p>
          <a:p>
            <a:r>
              <a:rPr lang="fr-FR" sz="1100" dirty="0" smtClean="0"/>
              <a:t>- Solide</a:t>
            </a:r>
          </a:p>
          <a:p>
            <a:r>
              <a:rPr lang="fr-FR" sz="1100" dirty="0" smtClean="0"/>
              <a:t>- Liquide</a:t>
            </a:r>
          </a:p>
          <a:p>
            <a:r>
              <a:rPr lang="fr-FR" sz="1100" dirty="0" smtClean="0"/>
              <a:t>- Chocs mécaniques</a:t>
            </a:r>
            <a:endParaRPr lang="fr-FR" sz="1100" dirty="0"/>
          </a:p>
        </p:txBody>
      </p:sp>
      <p:sp>
        <p:nvSpPr>
          <p:cNvPr id="49" name="ZoneTexte 48"/>
          <p:cNvSpPr txBox="1"/>
          <p:nvPr/>
        </p:nvSpPr>
        <p:spPr>
          <a:xfrm>
            <a:off x="44390" y="3717032"/>
            <a:ext cx="136815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Fréquence alimentation</a:t>
            </a:r>
            <a:endParaRPr lang="fr-FR" dirty="0"/>
          </a:p>
        </p:txBody>
      </p:sp>
      <p:cxnSp>
        <p:nvCxnSpPr>
          <p:cNvPr id="50" name="Connecteur droit avec flèche 49"/>
          <p:cNvCxnSpPr/>
          <p:nvPr/>
        </p:nvCxnSpPr>
        <p:spPr>
          <a:xfrm flipV="1">
            <a:off x="1475656" y="3789040"/>
            <a:ext cx="504056" cy="21602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6425468" y="728208"/>
            <a:ext cx="259228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Puissance mécanique au pt de fonctionnement  nominal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 rot="10800000" flipV="1">
            <a:off x="4860032" y="1556792"/>
            <a:ext cx="1512168" cy="72008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6660232" y="1772816"/>
            <a:ext cx="244827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Vitesse rotation rotor (N</a:t>
            </a:r>
            <a:r>
              <a:rPr lang="fr-FR" baseline="-25000" dirty="0" smtClean="0"/>
              <a:t>R</a:t>
            </a:r>
            <a:r>
              <a:rPr lang="fr-FR" dirty="0" smtClean="0"/>
              <a:t>) dans conditions nominales</a:t>
            </a:r>
            <a:endParaRPr lang="fr-FR" dirty="0"/>
          </a:p>
        </p:txBody>
      </p:sp>
      <p:cxnSp>
        <p:nvCxnSpPr>
          <p:cNvPr id="56" name="Connecteur droit avec flèche 55"/>
          <p:cNvCxnSpPr/>
          <p:nvPr/>
        </p:nvCxnSpPr>
        <p:spPr>
          <a:xfrm rot="10800000" flipV="1">
            <a:off x="5868144" y="1988840"/>
            <a:ext cx="720080" cy="28803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/>
          <p:cNvSpPr txBox="1"/>
          <p:nvPr/>
        </p:nvSpPr>
        <p:spPr>
          <a:xfrm>
            <a:off x="3851920" y="4941168"/>
            <a:ext cx="288032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Couplages possibles:</a:t>
            </a:r>
          </a:p>
          <a:p>
            <a:pPr algn="ctr"/>
            <a:r>
              <a:rPr lang="fr-FR" dirty="0" smtClean="0"/>
              <a:t>Triangle pour 30,5A/230V</a:t>
            </a:r>
          </a:p>
          <a:p>
            <a:pPr algn="ctr"/>
            <a:r>
              <a:rPr lang="fr-FR" dirty="0" smtClean="0"/>
              <a:t>Etoile pour 17,6A/400V</a:t>
            </a:r>
            <a:endParaRPr lang="fr-FR" dirty="0"/>
          </a:p>
        </p:txBody>
      </p:sp>
      <p:cxnSp>
        <p:nvCxnSpPr>
          <p:cNvPr id="78" name="Connecteur droit avec flèche 77"/>
          <p:cNvCxnSpPr/>
          <p:nvPr/>
        </p:nvCxnSpPr>
        <p:spPr>
          <a:xfrm rot="16200000" flipV="1">
            <a:off x="4391980" y="4257092"/>
            <a:ext cx="936104" cy="14401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/>
          <p:cNvSpPr txBox="1"/>
          <p:nvPr/>
        </p:nvSpPr>
        <p:spPr>
          <a:xfrm>
            <a:off x="6677972" y="4221088"/>
            <a:ext cx="244827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Rendement au point de fonctionnement nominal</a:t>
            </a:r>
            <a:endParaRPr lang="fr-FR" sz="1600" dirty="0"/>
          </a:p>
        </p:txBody>
      </p:sp>
      <p:cxnSp>
        <p:nvCxnSpPr>
          <p:cNvPr id="91" name="Connecteur droit avec flèche 90"/>
          <p:cNvCxnSpPr/>
          <p:nvPr/>
        </p:nvCxnSpPr>
        <p:spPr>
          <a:xfrm rot="10800000">
            <a:off x="5868144" y="4293096"/>
            <a:ext cx="720080" cy="7200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9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21272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512)Production d’un champ tournant par un courant sinusoïdal monophasé. Théorème de LEBLANC</a:t>
            </a:r>
            <a:endParaRPr lang="fr-FR" dirty="0"/>
          </a:p>
        </p:txBody>
      </p:sp>
      <p:grpSp>
        <p:nvGrpSpPr>
          <p:cNvPr id="2" name="Groupe 11"/>
          <p:cNvGrpSpPr/>
          <p:nvPr/>
        </p:nvGrpSpPr>
        <p:grpSpPr>
          <a:xfrm>
            <a:off x="323528" y="3645024"/>
            <a:ext cx="2304256" cy="2736304"/>
            <a:chOff x="323528" y="2636912"/>
            <a:chExt cx="2880320" cy="3600400"/>
          </a:xfrm>
        </p:grpSpPr>
        <p:grpSp>
          <p:nvGrpSpPr>
            <p:cNvPr id="5" name="Groupe 6"/>
            <p:cNvGrpSpPr/>
            <p:nvPr/>
          </p:nvGrpSpPr>
          <p:grpSpPr>
            <a:xfrm>
              <a:off x="323528" y="2636912"/>
              <a:ext cx="2880320" cy="3600400"/>
              <a:chOff x="323528" y="2636912"/>
              <a:chExt cx="2880320" cy="3600400"/>
            </a:xfrm>
          </p:grpSpPr>
          <p:pic>
            <p:nvPicPr>
              <p:cNvPr id="17305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54236" t="31758" r="26231" b="24814"/>
              <a:stretch>
                <a:fillRect/>
              </a:stretch>
            </p:blipFill>
            <p:spPr bwMode="auto">
              <a:xfrm>
                <a:off x="323528" y="2636912"/>
                <a:ext cx="2880320" cy="360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" name="Connecteur droit 5"/>
              <p:cNvCxnSpPr/>
              <p:nvPr/>
            </p:nvCxnSpPr>
            <p:spPr>
              <a:xfrm>
                <a:off x="3203848" y="5157192"/>
                <a:ext cx="0" cy="86409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>
            <a:xfrm>
              <a:off x="543139" y="4797152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06252" y="4816202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25632" y="3789040"/>
              <a:ext cx="45719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18506" y="3789040"/>
              <a:ext cx="5715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Rectangle 12"/>
          <p:cNvSpPr/>
          <p:nvPr/>
        </p:nvSpPr>
        <p:spPr>
          <a:xfrm rot="1026822">
            <a:off x="1920356" y="2769898"/>
            <a:ext cx="1440160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7298" name="Picture 2" descr="http://idata.over-blog.com/0/20/89/72/bam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564904"/>
            <a:ext cx="2762672" cy="2072004"/>
          </a:xfrm>
          <a:prstGeom prst="rect">
            <a:avLst/>
          </a:prstGeom>
          <a:noFill/>
        </p:spPr>
      </p:pic>
      <p:pic>
        <p:nvPicPr>
          <p:cNvPr id="567300" name="Picture 4" descr="moteur électrique asynchrone monophasé à condensateur de démarrage et relais MDE Series Carpanell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4509120"/>
            <a:ext cx="2664296" cy="2166962"/>
          </a:xfrm>
          <a:prstGeom prst="rect">
            <a:avLst/>
          </a:prstGeom>
          <a:noFill/>
        </p:spPr>
      </p:pic>
      <p:cxnSp>
        <p:nvCxnSpPr>
          <p:cNvPr id="16" name="Connecteur droit avec flèche 15"/>
          <p:cNvCxnSpPr/>
          <p:nvPr/>
        </p:nvCxnSpPr>
        <p:spPr>
          <a:xfrm flipV="1">
            <a:off x="4932040" y="5229200"/>
            <a:ext cx="2376264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4788024" y="2852936"/>
            <a:ext cx="144016" cy="25202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419872" y="5589240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Condensateur de démarrage</a:t>
            </a:r>
            <a:endParaRPr lang="fr-FR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7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6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513)Production d’un champ tournant par un courant sinusoïdal triphasé 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1818" t="28546" r="26674" b="17314"/>
          <a:stretch>
            <a:fillRect/>
          </a:stretch>
        </p:blipFill>
        <p:spPr bwMode="auto">
          <a:xfrm>
            <a:off x="467544" y="1988840"/>
            <a:ext cx="6284335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6588224" y="5027692"/>
            <a:ext cx="2232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UN</a:t>
            </a:r>
            <a:r>
              <a:rPr lang="fr-FR" sz="3200" dirty="0" smtClean="0"/>
              <a:t> champ tournant UNIQUE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6588224" y="2132856"/>
            <a:ext cx="22322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Rotation spontanée </a:t>
            </a:r>
          </a:p>
          <a:p>
            <a:r>
              <a:rPr lang="fr-FR" sz="3200" dirty="0" smtClean="0"/>
              <a:t>Sens déterminé</a:t>
            </a:r>
            <a:endParaRPr lang="fr-FR" sz="3200" dirty="0"/>
          </a:p>
        </p:txBody>
      </p:sp>
      <p:sp>
        <p:nvSpPr>
          <p:cNvPr id="8" name="Flèche vers le bas 7"/>
          <p:cNvSpPr/>
          <p:nvPr/>
        </p:nvSpPr>
        <p:spPr>
          <a:xfrm>
            <a:off x="7524328" y="4365104"/>
            <a:ext cx="28803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276175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513)Production d’un champ tournant par un courant sinusoïdal triphasé </a:t>
            </a:r>
            <a:endParaRPr lang="fr-FR" dirty="0"/>
          </a:p>
        </p:txBody>
      </p:sp>
      <p:pic>
        <p:nvPicPr>
          <p:cNvPr id="505857" name="Picture 1"/>
          <p:cNvPicPr>
            <a:picLocks noChangeAspect="1" noChangeArrowheads="1"/>
          </p:cNvPicPr>
          <p:nvPr/>
        </p:nvPicPr>
        <p:blipFill>
          <a:blip r:embed="rId2" cstate="print"/>
          <a:srcRect l="5172" r="5172" b="13085"/>
          <a:stretch>
            <a:fillRect/>
          </a:stretch>
        </p:blipFill>
        <p:spPr bwMode="auto">
          <a:xfrm>
            <a:off x="467544" y="1628800"/>
            <a:ext cx="3312368" cy="3184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 cstate="print"/>
          <a:srcRect b="11828"/>
          <a:stretch>
            <a:fillRect/>
          </a:stretch>
        </p:blipFill>
        <p:spPr bwMode="auto">
          <a:xfrm rot="21419649">
            <a:off x="4670028" y="1880059"/>
            <a:ext cx="4191245" cy="384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212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4509120"/>
            <a:ext cx="2448272" cy="206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ttp://www.chimix.com/an11/bac11/images/st2s20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2288307" cy="1370690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4932040" y="52193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275856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781680" y="5016364"/>
            <a:ext cx="432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 smtClean="0"/>
              <a:t>=</a:t>
            </a:r>
            <a:endParaRPr lang="fr-FR" sz="6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51520" y="-276175"/>
            <a:ext cx="8435280" cy="23042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51) Champs tournants</a:t>
            </a:r>
            <a:br>
              <a:rPr lang="fr-FR" dirty="0" smtClean="0"/>
            </a:br>
            <a:r>
              <a:rPr lang="fr-FR" dirty="0" smtClean="0"/>
              <a:t>513)Production d’un champ tournant par un courant sinusoïdal triphasé </a:t>
            </a:r>
            <a:endParaRPr lang="fr-FR" dirty="0"/>
          </a:p>
        </p:txBody>
      </p:sp>
      <p:pic>
        <p:nvPicPr>
          <p:cNvPr id="505857" name="Picture 1"/>
          <p:cNvPicPr>
            <a:picLocks noChangeAspect="1" noChangeArrowheads="1"/>
          </p:cNvPicPr>
          <p:nvPr/>
        </p:nvPicPr>
        <p:blipFill>
          <a:blip r:embed="rId2" cstate="print"/>
          <a:srcRect l="5172" r="5172" b="13085"/>
          <a:stretch>
            <a:fillRect/>
          </a:stretch>
        </p:blipFill>
        <p:spPr bwMode="auto">
          <a:xfrm>
            <a:off x="467544" y="1628800"/>
            <a:ext cx="3312368" cy="3184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5858" name="Picture 2"/>
          <p:cNvPicPr>
            <a:picLocks noChangeAspect="1" noChangeArrowheads="1"/>
          </p:cNvPicPr>
          <p:nvPr/>
        </p:nvPicPr>
        <p:blipFill>
          <a:blip r:embed="rId3" cstate="print"/>
          <a:srcRect b="11828"/>
          <a:stretch>
            <a:fillRect/>
          </a:stretch>
        </p:blipFill>
        <p:spPr bwMode="auto">
          <a:xfrm rot="21419649">
            <a:off x="4670028" y="1880059"/>
            <a:ext cx="4191245" cy="384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212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4509120"/>
            <a:ext cx="2448272" cy="206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ttp://www.chimix.com/an11/bac11/images/st2s20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323528" y="4941168"/>
            <a:ext cx="2288307" cy="1370690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4932040" y="52193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275856" y="52292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781680" y="5016364"/>
            <a:ext cx="432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 smtClean="0"/>
              <a:t>=</a:t>
            </a:r>
            <a:endParaRPr lang="fr-FR" sz="6600" dirty="0"/>
          </a:p>
        </p:txBody>
      </p:sp>
      <p:sp>
        <p:nvSpPr>
          <p:cNvPr id="2" name="ZoneTexte 1"/>
          <p:cNvSpPr txBox="1"/>
          <p:nvPr/>
        </p:nvSpPr>
        <p:spPr>
          <a:xfrm>
            <a:off x="1867446" y="5483778"/>
            <a:ext cx="9001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5528619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11451</TotalTime>
  <Words>1102</Words>
  <Application>Microsoft Office PowerPoint</Application>
  <PresentationFormat>Affichage à l'écran (4:3)</PresentationFormat>
  <Paragraphs>247</Paragraphs>
  <Slides>57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59" baseType="lpstr">
      <vt:lpstr>Thème Office</vt:lpstr>
      <vt:lpstr>Équation</vt:lpstr>
      <vt:lpstr>Présentation PowerPoint</vt:lpstr>
      <vt:lpstr>Objectifs</vt:lpstr>
      <vt:lpstr>51) Champs tournants 511)Production d’un champ tournant par un aimant permanent</vt:lpstr>
      <vt:lpstr>51) Champs tournants 511)Production d’un champ tournant par un aimant permanent</vt:lpstr>
      <vt:lpstr>51) Champs tournants 512)Production d’un champ tournant par un courant sinusoïdal monophasé. Théorème de LEBLANC</vt:lpstr>
      <vt:lpstr>51) Champs tournants 512)Production d’un champ tournant par un courant sinusoïdal monophasé. Théorème de LEBLANC</vt:lpstr>
      <vt:lpstr>51) Champs tournants 513)Production d’un champ tournant par un courant sinusoïdal triphasé </vt:lpstr>
      <vt:lpstr>51) Champs tournants 513)Production d’un champ tournant par un courant sinusoïdal triphasé </vt:lpstr>
      <vt:lpstr>51) Champs tournants 513)Production d’un champ tournant par un courant sinusoïdal triphasé </vt:lpstr>
      <vt:lpstr>51) Champs tournants 513)Production d’un champ tournant par un courant sinusoïdal triphasé </vt:lpstr>
      <vt:lpstr>51) Champs tournants 513)Production d’un champ tournant par un courant sinusoïdal triphasé </vt:lpstr>
      <vt:lpstr>51) Champs tournants 513)Production d’un champ tournant par un courant sinusoïdal triphasé </vt:lpstr>
      <vt:lpstr>51) Champs tournants 513)Production d’un champ tournant par un courant sinusoïdal triphasé </vt:lpstr>
      <vt:lpstr>51) Champs tournants 513)Production d’un champ tournant par un courant sinusoïdal triphasé </vt:lpstr>
      <vt:lpstr>52) Moteur asynchrone triphasé 521)Généralités</vt:lpstr>
      <vt:lpstr>52) Moteur asynchrone triphasé 521)Généralités</vt:lpstr>
      <vt:lpstr>52) Moteur asynchrone triphasé 521)Généralités</vt:lpstr>
      <vt:lpstr>52) Moteur asynchrone triphasé 521)Généralités</vt:lpstr>
      <vt:lpstr>52) Moteur asynchrone triphasé 521)Généralités</vt:lpstr>
      <vt:lpstr>52) Moteur asynchrone triphasé 521)Généralités</vt:lpstr>
      <vt:lpstr>Présentation PowerPoint</vt:lpstr>
      <vt:lpstr>52) Moteur asynchrone triphasé 521)Généralités</vt:lpstr>
      <vt:lpstr>52) Moteur asynchrone triphasé 521)Principe de fonctionnement</vt:lpstr>
      <vt:lpstr>52) Moteur asynchrone triphasé 521)Intérêt</vt:lpstr>
      <vt:lpstr>52) Moteur asynchrone triphasé 522)Grandeurs caractéristiques</vt:lpstr>
      <vt:lpstr>52) Moteur asynchrone triphasé 522)Vitesse</vt:lpstr>
      <vt:lpstr>52) Moteur asynchrone triphasé 522)Vitesse</vt:lpstr>
      <vt:lpstr>52) Moteur asynchrone triphasé 522)Vitesse</vt:lpstr>
      <vt:lpstr>Présentation PowerPoint</vt:lpstr>
      <vt:lpstr>52) Moteur asynchrone triphasé 522)Glissement</vt:lpstr>
      <vt:lpstr>52) Moteur asynchrone triphasé 522)Glissement</vt:lpstr>
      <vt:lpstr>52) Moteur asynchrone triphasé 522)Glissement</vt:lpstr>
      <vt:lpstr>52) Moteur asynchrone triphasé 522)Moment du couple moteur</vt:lpstr>
      <vt:lpstr>52) Moteur asynchrone triphasé 523)Bilan énergétique</vt:lpstr>
      <vt:lpstr>52) Moteur asynchrone triphasé 523)Bilan énergétique</vt:lpstr>
      <vt:lpstr>52) Moteur asynchrone triphasé 523)Puissance transmise au rotor</vt:lpstr>
      <vt:lpstr>52) Moteur asynchrone triphasé 523)Pertes par effet JOULE</vt:lpstr>
      <vt:lpstr>52) Moteur asynchrone triphasé 523) Rendement</vt:lpstr>
      <vt:lpstr>52) Moteur asynchrone triphasé 523) Rendement</vt:lpstr>
      <vt:lpstr>52) Moteur asynchrone triphasé 524) Fonctionnement sous tension constante : à vide et en charge</vt:lpstr>
      <vt:lpstr>52) Moteur asynchrone triphasé 524) Fonctionnement sous tension constante : à vide et en charge</vt:lpstr>
      <vt:lpstr>52) Moteur asynchrone triphasé 525) Démarrage des moteurs asynchrones, artifices de démarrage</vt:lpstr>
      <vt:lpstr>52) Moteur asynchrone triphasé 525) Démarrage des moteurs asynchrones, artifices de démarrage</vt:lpstr>
      <vt:lpstr>52) Moteur asynchrone triphasé 525) Démarrage des moteurs asynchrones, artifices de démarrage</vt:lpstr>
      <vt:lpstr>52) Moteur asynchrone triphasé 525) Démarrage des moteurs asynchrones, artifices de démarrage</vt:lpstr>
      <vt:lpstr>52) Moteur asynchrone triphasé 525) Démarrage des moteurs asynchrones, artifices de démarrage</vt:lpstr>
      <vt:lpstr>52) Moteur asynchrone triphasé 525) Démarrage des moteurs asynchrones, artifices de démarrage</vt:lpstr>
      <vt:lpstr>52) Moteur asynchrone triphasé 526) Commande et protection des moteurs. Indice de protection (IP), classes d’isolation</vt:lpstr>
      <vt:lpstr>Présentation PowerPoint</vt:lpstr>
      <vt:lpstr>52) Moteur asynchrone triphasé 526) Commande et protection des moteurs. Indice de protection (IP), classes d’isolation</vt:lpstr>
      <vt:lpstr>52) Moteur asynchrone triphasé 526) Commande et protection des moteurs. Indice de protection (IP), classes d’isolation</vt:lpstr>
      <vt:lpstr>52) Moteur asynchrone triphasé 526) Commande et protection des moteurs. Indice de protection (IP), classes d’isolation</vt:lpstr>
      <vt:lpstr>52) Moteur asynchrone triphasé 526) Commande et protection des moteurs. Indice de protection (IP), classes d’isolation</vt:lpstr>
      <vt:lpstr>52) Moteur asynchrone triphasé 526) Commande et protection des moteurs. Indice de protection (IP), classes d’isolation</vt:lpstr>
      <vt:lpstr>52) Moteur asynchrone triphasé 526) Commande et protection des moteurs. Indice de protection (IP), classes d’isolation</vt:lpstr>
      <vt:lpstr>52) Moteur asynchrone triphasé 526) Commande et protection des moteurs. Indice de protection (IP), classes d’isolation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dsarmeo</dc:creator>
  <cp:lastModifiedBy>dsarmeo</cp:lastModifiedBy>
  <cp:revision>715</cp:revision>
  <dcterms:created xsi:type="dcterms:W3CDTF">2012-01-25T07:50:15Z</dcterms:created>
  <dcterms:modified xsi:type="dcterms:W3CDTF">2013-03-22T16:45:28Z</dcterms:modified>
</cp:coreProperties>
</file>